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40"/>
  </p:notesMasterIdLst>
  <p:sldIdLst>
    <p:sldId id="293" r:id="rId2"/>
    <p:sldId id="279" r:id="rId3"/>
    <p:sldId id="257" r:id="rId4"/>
    <p:sldId id="296" r:id="rId5"/>
    <p:sldId id="280" r:id="rId6"/>
    <p:sldId id="258" r:id="rId7"/>
    <p:sldId id="260" r:id="rId8"/>
    <p:sldId id="273" r:id="rId9"/>
    <p:sldId id="262" r:id="rId10"/>
    <p:sldId id="297" r:id="rId11"/>
    <p:sldId id="269" r:id="rId12"/>
    <p:sldId id="307" r:id="rId13"/>
    <p:sldId id="264" r:id="rId14"/>
    <p:sldId id="283" r:id="rId15"/>
    <p:sldId id="271" r:id="rId16"/>
    <p:sldId id="270" r:id="rId17"/>
    <p:sldId id="267" r:id="rId18"/>
    <p:sldId id="284" r:id="rId19"/>
    <p:sldId id="272" r:id="rId20"/>
    <p:sldId id="308" r:id="rId21"/>
    <p:sldId id="299" r:id="rId22"/>
    <p:sldId id="285" r:id="rId23"/>
    <p:sldId id="309" r:id="rId24"/>
    <p:sldId id="286" r:id="rId25"/>
    <p:sldId id="310" r:id="rId26"/>
    <p:sldId id="287" r:id="rId27"/>
    <p:sldId id="311" r:id="rId28"/>
    <p:sldId id="288" r:id="rId29"/>
    <p:sldId id="312" r:id="rId30"/>
    <p:sldId id="289" r:id="rId31"/>
    <p:sldId id="313" r:id="rId32"/>
    <p:sldId id="294" r:id="rId33"/>
    <p:sldId id="295" r:id="rId34"/>
    <p:sldId id="275" r:id="rId35"/>
    <p:sldId id="282" r:id="rId36"/>
    <p:sldId id="305" r:id="rId37"/>
    <p:sldId id="274" r:id="rId38"/>
    <p:sldId id="306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46982-C5AD-43C8-9E0C-080E7DA57029}" type="datetimeFigureOut">
              <a:rPr lang="ru-RU" smtClean="0"/>
              <a:pPr/>
              <a:t>30.11.2019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D5AE1-173C-49F8-9D1B-F64AA1569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D5AE1-173C-49F8-9D1B-F64AA15696D1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E6B10FF-6CFB-4418-9F93-BCAC8D47046D}" type="datetimeFigureOut">
              <a:rPr lang="ru-RU" smtClean="0"/>
              <a:pPr/>
              <a:t>30.11.2019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5F6D8EF-0749-4405-A229-1DE1630D59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10FF-6CFB-4418-9F93-BCAC8D47046D}" type="datetimeFigureOut">
              <a:rPr lang="ru-RU" smtClean="0"/>
              <a:pPr/>
              <a:t>30.11.2019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D8EF-0749-4405-A229-1DE1630D59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10FF-6CFB-4418-9F93-BCAC8D47046D}" type="datetimeFigureOut">
              <a:rPr lang="ru-RU" smtClean="0"/>
              <a:pPr/>
              <a:t>30.11.2019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D8EF-0749-4405-A229-1DE1630D59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E6B10FF-6CFB-4418-9F93-BCAC8D47046D}" type="datetimeFigureOut">
              <a:rPr lang="ru-RU" smtClean="0"/>
              <a:pPr/>
              <a:t>30.11.2019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5F6D8EF-0749-4405-A229-1DE1630D592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E6B10FF-6CFB-4418-9F93-BCAC8D47046D}" type="datetimeFigureOut">
              <a:rPr lang="ru-RU" smtClean="0"/>
              <a:pPr/>
              <a:t>30.11.2019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5F6D8EF-0749-4405-A229-1DE1630D59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10FF-6CFB-4418-9F93-BCAC8D47046D}" type="datetimeFigureOut">
              <a:rPr lang="ru-RU" smtClean="0"/>
              <a:pPr/>
              <a:t>30.11.2019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D8EF-0749-4405-A229-1DE1630D592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10FF-6CFB-4418-9F93-BCAC8D47046D}" type="datetimeFigureOut">
              <a:rPr lang="ru-RU" smtClean="0"/>
              <a:pPr/>
              <a:t>30.11.2019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D8EF-0749-4405-A229-1DE1630D592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E6B10FF-6CFB-4418-9F93-BCAC8D47046D}" type="datetimeFigureOut">
              <a:rPr lang="ru-RU" smtClean="0"/>
              <a:pPr/>
              <a:t>30.11.2019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5F6D8EF-0749-4405-A229-1DE1630D592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10FF-6CFB-4418-9F93-BCAC8D47046D}" type="datetimeFigureOut">
              <a:rPr lang="ru-RU" smtClean="0"/>
              <a:pPr/>
              <a:t>30.11.2019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D8EF-0749-4405-A229-1DE1630D59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E6B10FF-6CFB-4418-9F93-BCAC8D47046D}" type="datetimeFigureOut">
              <a:rPr lang="ru-RU" smtClean="0"/>
              <a:pPr/>
              <a:t>30.11.2019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5F6D8EF-0749-4405-A229-1DE1630D592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E6B10FF-6CFB-4418-9F93-BCAC8D47046D}" type="datetimeFigureOut">
              <a:rPr lang="ru-RU" smtClean="0"/>
              <a:pPr/>
              <a:t>30.11.2019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5F6D8EF-0749-4405-A229-1DE1630D592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E6B10FF-6CFB-4418-9F93-BCAC8D47046D}" type="datetimeFigureOut">
              <a:rPr lang="ru-RU" smtClean="0"/>
              <a:pPr/>
              <a:t>30.11.2019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5F6D8EF-0749-4405-A229-1DE1630D592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2800" dirty="0" smtClean="0"/>
              <a:t>Это почти неподвижности мука – </a:t>
            </a:r>
          </a:p>
          <a:p>
            <a:pPr>
              <a:buNone/>
            </a:pPr>
            <a:r>
              <a:rPr lang="ru-RU" sz="2800" dirty="0" smtClean="0"/>
              <a:t>Мчаться куда-то со скоростью звука, </a:t>
            </a:r>
          </a:p>
          <a:p>
            <a:pPr>
              <a:buNone/>
            </a:pPr>
            <a:r>
              <a:rPr lang="ru-RU" sz="2800" dirty="0" smtClean="0"/>
              <a:t>Зная прекрасно, что есть уже где-то</a:t>
            </a:r>
          </a:p>
          <a:p>
            <a:pPr>
              <a:buNone/>
            </a:pPr>
            <a:r>
              <a:rPr lang="ru-RU" sz="2800" dirty="0" smtClean="0"/>
              <a:t>Некто, летящий со </a:t>
            </a:r>
            <a:r>
              <a:rPr lang="ru-RU" sz="2800" b="1" i="1" dirty="0" smtClean="0">
                <a:solidFill>
                  <a:srgbClr val="FF0000"/>
                </a:solidFill>
              </a:rPr>
              <a:t>скоростью </a:t>
            </a:r>
            <a:r>
              <a:rPr lang="ru-RU" sz="2800" dirty="0" smtClean="0"/>
              <a:t>света!</a:t>
            </a:r>
          </a:p>
          <a:p>
            <a:pPr>
              <a:buNone/>
            </a:pPr>
            <a:r>
              <a:rPr lang="ru-RU" sz="2800" dirty="0" smtClean="0"/>
              <a:t>                                          Леонид Мартын</a:t>
            </a:r>
            <a:r>
              <a:rPr lang="ru-RU" dirty="0" smtClean="0"/>
              <a:t>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714357"/>
          <a:ext cx="8643998" cy="5929354"/>
        </p:xfrm>
        <a:graphic>
          <a:graphicData uri="http://schemas.openxmlformats.org/drawingml/2006/table">
            <a:tbl>
              <a:tblPr/>
              <a:tblGrid>
                <a:gridCol w="2626790"/>
                <a:gridCol w="3540245"/>
                <a:gridCol w="2476963"/>
              </a:tblGrid>
              <a:tr h="9439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Факторы, влияющие на скорость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8" marR="65328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Пояснение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8" marR="65328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Уравнения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48" marR="59648" marT="59648" marB="596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74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Природа реагирующих веществ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8" marR="65328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28" marR="65328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endParaRPr lang="ru-RU" sz="2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648" marR="59648" marT="59648" marB="596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74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Концентрация реагирующих веществ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8" marR="65328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28" marR="65328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endParaRPr lang="ru-RU" sz="2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648" marR="59648" marT="59648" marB="596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71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 Температура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8" marR="65328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endParaRPr lang="ru-RU" sz="2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328" marR="65328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endParaRPr lang="ru-RU" sz="2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648" marR="59648" marT="59648" marB="596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2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 Поверхность соприкосновения реагирующих веществ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8" marR="65328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28" marR="65328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endParaRPr lang="ru-RU" sz="2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648" marR="59648" marT="59648" marB="596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71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 Катализаторы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8" marR="65328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28" marR="65328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endParaRPr lang="ru-RU" sz="2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648" marR="59648" marT="59648" marB="596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Работа в парах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85720" y="1214422"/>
          <a:ext cx="8572560" cy="5286412"/>
        </p:xfrm>
        <a:graphic>
          <a:graphicData uri="http://schemas.openxmlformats.org/drawingml/2006/table">
            <a:tbl>
              <a:tblPr/>
              <a:tblGrid>
                <a:gridCol w="4285832"/>
                <a:gridCol w="4286728"/>
              </a:tblGrid>
              <a:tr h="2717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ряд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зависимость </a:t>
                      </a: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скорости химической реакции </a:t>
                      </a:r>
                      <a:r>
                        <a:rPr lang="ru-RU" sz="2400" u="sng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 природы реагирующих веществ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ряд</a:t>
                      </a:r>
                      <a:endParaRPr lang="ru-RU" sz="2400" b="0" baseline="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зависимость скорости химической реакции </a:t>
                      </a:r>
                      <a:r>
                        <a:rPr lang="ru-RU" sz="2400" u="sng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 концентрации реагирующих веществ .</a:t>
                      </a:r>
                      <a:endParaRPr lang="ru-RU" sz="2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87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ряд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зависимость скорости химической реакции </a:t>
                      </a:r>
                      <a:r>
                        <a:rPr lang="ru-RU" sz="2400" u="sng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 площади соприкосновения реагирующих веществ</a:t>
                      </a: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 </a:t>
                      </a: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ряд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зависимость </a:t>
                      </a: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скорости химической реакции </a:t>
                      </a:r>
                      <a:r>
                        <a:rPr lang="ru-RU" sz="2400" u="sng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 температуры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00034" y="500042"/>
          <a:ext cx="8072494" cy="5525008"/>
        </p:xfrm>
        <a:graphic>
          <a:graphicData uri="http://schemas.openxmlformats.org/drawingml/2006/table">
            <a:tbl>
              <a:tblPr/>
              <a:tblGrid>
                <a:gridCol w="8072494"/>
              </a:tblGrid>
              <a:tr h="15055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Инструктивная карта №3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Зависимость скорости реакции от площади соприкосновения реагирующих веществ.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24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Будьте осторожны при работе с веществами. Помните о правилах техники безопасности.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u="sng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Задание:</a:t>
                      </a: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В две пробирки налейте раствор соляной кислоты. Одновременно в одну пробирку поместите кусочек, а в другую- порошок карбоната кальция. В какой из пробирок реакция пройдёт быстрее? Как это можно объяснить? Заполните таблицу по проделанному опыту</a:t>
                      </a:r>
                      <a:r>
                        <a:rPr lang="ru-RU" sz="2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868610"/>
          </a:xfrm>
        </p:spPr>
        <p:txBody>
          <a:bodyPr>
            <a:noAutofit/>
          </a:bodyPr>
          <a:lstStyle/>
          <a:p>
            <a:pPr algn="ctr"/>
            <a:r>
              <a:rPr lang="ru-RU" sz="4800" u="sng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4800" u="sng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1. от природы реагирующих веществ</a:t>
            </a:r>
            <a:br>
              <a:rPr lang="ru-RU" sz="48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28802"/>
            <a:ext cx="7467600" cy="4545150"/>
          </a:xfrm>
        </p:spPr>
        <p:txBody>
          <a:bodyPr/>
          <a:lstStyle/>
          <a:p>
            <a:pPr>
              <a:buNone/>
            </a:pPr>
            <a:endParaRPr lang="ru-RU" sz="5400" dirty="0" smtClean="0"/>
          </a:p>
          <a:p>
            <a:pPr>
              <a:buNone/>
            </a:pPr>
            <a:r>
              <a:rPr lang="ru-RU" sz="5400" dirty="0" err="1" smtClean="0"/>
              <a:t>HСl</a:t>
            </a:r>
            <a:r>
              <a:rPr lang="ru-RU" sz="5400" dirty="0" smtClean="0"/>
              <a:t> +</a:t>
            </a:r>
            <a:r>
              <a:rPr lang="ru-RU" sz="5400" b="1" dirty="0" err="1" smtClean="0">
                <a:solidFill>
                  <a:srgbClr val="00B050"/>
                </a:solidFill>
              </a:rPr>
              <a:t>Mg</a:t>
            </a:r>
            <a:r>
              <a:rPr lang="ru-RU" sz="5400" b="1" dirty="0" smtClean="0">
                <a:solidFill>
                  <a:srgbClr val="00B050"/>
                </a:solidFill>
              </a:rPr>
              <a:t> </a:t>
            </a:r>
            <a:r>
              <a:rPr lang="ru-RU" sz="5400" dirty="0" smtClean="0"/>
              <a:t>→ </a:t>
            </a:r>
          </a:p>
          <a:p>
            <a:pPr>
              <a:buNone/>
            </a:pPr>
            <a:r>
              <a:rPr lang="ru-RU" sz="5400" dirty="0" err="1" smtClean="0"/>
              <a:t>HСl</a:t>
            </a:r>
            <a:r>
              <a:rPr lang="ru-RU" sz="5400" dirty="0" smtClean="0"/>
              <a:t> +</a:t>
            </a:r>
            <a:r>
              <a:rPr lang="ru-RU" sz="5400" b="1" dirty="0" err="1" smtClean="0">
                <a:solidFill>
                  <a:srgbClr val="00B050"/>
                </a:solidFill>
              </a:rPr>
              <a:t>Zn</a:t>
            </a:r>
            <a:r>
              <a:rPr lang="ru-RU" sz="5400" dirty="0" smtClean="0"/>
              <a:t> →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43998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u="sng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4900" u="sng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4900" u="sng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4900" u="sng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4900" u="sng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4900" u="sng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49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2. от концентрации реагирующих веществ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28802"/>
            <a:ext cx="7467600" cy="4545150"/>
          </a:xfrm>
        </p:spPr>
        <p:txBody>
          <a:bodyPr/>
          <a:lstStyle/>
          <a:p>
            <a:pPr>
              <a:buNone/>
            </a:pPr>
            <a:endParaRPr lang="ru-RU" sz="54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5400" b="1" dirty="0" smtClean="0">
                <a:solidFill>
                  <a:srgbClr val="00B050"/>
                </a:solidFill>
              </a:rPr>
              <a:t>Н</a:t>
            </a:r>
            <a:r>
              <a:rPr lang="en-US" sz="5400" b="1" baseline="-25000" dirty="0" smtClean="0">
                <a:solidFill>
                  <a:srgbClr val="00B050"/>
                </a:solidFill>
              </a:rPr>
              <a:t>2</a:t>
            </a:r>
            <a:r>
              <a:rPr lang="ru-RU" sz="5400" b="1" dirty="0" smtClean="0">
                <a:solidFill>
                  <a:srgbClr val="00B050"/>
                </a:solidFill>
              </a:rPr>
              <a:t>SO</a:t>
            </a:r>
            <a:r>
              <a:rPr lang="ru-RU" sz="5400" b="1" baseline="-25000" dirty="0" smtClean="0">
                <a:solidFill>
                  <a:srgbClr val="00B050"/>
                </a:solidFill>
              </a:rPr>
              <a:t>4</a:t>
            </a:r>
            <a:r>
              <a:rPr lang="ru-RU" sz="3200" b="1" dirty="0" smtClean="0">
                <a:solidFill>
                  <a:srgbClr val="00B050"/>
                </a:solidFill>
              </a:rPr>
              <a:t>(</a:t>
            </a:r>
            <a:r>
              <a:rPr lang="ru-RU" sz="3200" b="1" dirty="0" err="1" smtClean="0">
                <a:solidFill>
                  <a:srgbClr val="00B050"/>
                </a:solidFill>
              </a:rPr>
              <a:t>конц</a:t>
            </a:r>
            <a:r>
              <a:rPr lang="ru-RU" sz="3200" b="1" dirty="0" smtClean="0">
                <a:solidFill>
                  <a:srgbClr val="00B050"/>
                </a:solidFill>
              </a:rPr>
              <a:t>.) </a:t>
            </a:r>
            <a:r>
              <a:rPr lang="ru-RU" sz="5400" dirty="0" smtClean="0"/>
              <a:t>+ </a:t>
            </a:r>
            <a:r>
              <a:rPr lang="ru-RU" sz="5400" dirty="0" err="1" smtClean="0"/>
              <a:t>Zn</a:t>
            </a:r>
            <a:r>
              <a:rPr lang="ru-RU" sz="5400" dirty="0" smtClean="0"/>
              <a:t> → </a:t>
            </a:r>
          </a:p>
          <a:p>
            <a:pPr>
              <a:buNone/>
            </a:pPr>
            <a:r>
              <a:rPr lang="en-US" sz="5400" b="1" dirty="0" smtClean="0">
                <a:solidFill>
                  <a:srgbClr val="00B050"/>
                </a:solidFill>
              </a:rPr>
              <a:t>Н</a:t>
            </a:r>
            <a:r>
              <a:rPr lang="en-US" sz="5400" b="1" baseline="-25000" dirty="0" smtClean="0">
                <a:solidFill>
                  <a:srgbClr val="00B050"/>
                </a:solidFill>
              </a:rPr>
              <a:t>2</a:t>
            </a:r>
            <a:r>
              <a:rPr lang="ru-RU" sz="5400" b="1" dirty="0" smtClean="0">
                <a:solidFill>
                  <a:srgbClr val="00B050"/>
                </a:solidFill>
              </a:rPr>
              <a:t>SO</a:t>
            </a:r>
            <a:r>
              <a:rPr lang="ru-RU" sz="5400" b="1" baseline="-25000" dirty="0" smtClean="0">
                <a:solidFill>
                  <a:srgbClr val="00B050"/>
                </a:solidFill>
              </a:rPr>
              <a:t>4</a:t>
            </a:r>
            <a:r>
              <a:rPr lang="ru-RU" sz="3200" b="1" dirty="0" smtClean="0">
                <a:solidFill>
                  <a:srgbClr val="00B050"/>
                </a:solidFill>
              </a:rPr>
              <a:t>(</a:t>
            </a:r>
            <a:r>
              <a:rPr lang="ru-RU" sz="3200" b="1" dirty="0" err="1" smtClean="0">
                <a:solidFill>
                  <a:srgbClr val="00B050"/>
                </a:solidFill>
              </a:rPr>
              <a:t>разб</a:t>
            </a:r>
            <a:r>
              <a:rPr lang="ru-RU" sz="3200" b="1" dirty="0" smtClean="0">
                <a:solidFill>
                  <a:srgbClr val="00B050"/>
                </a:solidFill>
              </a:rPr>
              <a:t>.) </a:t>
            </a:r>
            <a:r>
              <a:rPr lang="ru-RU" sz="5400" dirty="0" smtClean="0"/>
              <a:t>+</a:t>
            </a:r>
            <a:r>
              <a:rPr lang="ru-RU" sz="5400" dirty="0" err="1" smtClean="0"/>
              <a:t>Zn</a:t>
            </a:r>
            <a:r>
              <a:rPr lang="ru-RU" sz="5400" dirty="0" smtClean="0"/>
              <a:t> →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43998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от площади соприкосновения реагирующих веществ</a:t>
            </a:r>
            <a:b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85992"/>
            <a:ext cx="7467600" cy="418796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4400" dirty="0" smtClean="0"/>
          </a:p>
          <a:p>
            <a:pPr>
              <a:buNone/>
            </a:pPr>
            <a:r>
              <a:rPr lang="ru-RU" sz="4400" dirty="0" err="1" smtClean="0"/>
              <a:t>HСl</a:t>
            </a:r>
            <a:r>
              <a:rPr lang="ru-RU" sz="4400" dirty="0" smtClean="0"/>
              <a:t> +</a:t>
            </a:r>
            <a:r>
              <a:rPr lang="ru-RU" sz="4400" b="1" dirty="0" smtClean="0">
                <a:solidFill>
                  <a:srgbClr val="00B050"/>
                </a:solidFill>
              </a:rPr>
              <a:t>CaCO</a:t>
            </a:r>
            <a:r>
              <a:rPr lang="ru-RU" sz="4400" b="1" baseline="-25000" dirty="0" smtClean="0">
                <a:solidFill>
                  <a:srgbClr val="00B050"/>
                </a:solidFill>
              </a:rPr>
              <a:t>3</a:t>
            </a:r>
            <a:r>
              <a:rPr lang="ru-RU" sz="4400" b="1" dirty="0" smtClean="0">
                <a:solidFill>
                  <a:srgbClr val="00B050"/>
                </a:solidFill>
              </a:rPr>
              <a:t>(кусочек)</a:t>
            </a:r>
            <a:r>
              <a:rPr lang="ru-RU" sz="4400" dirty="0" smtClean="0"/>
              <a:t> → </a:t>
            </a:r>
          </a:p>
          <a:p>
            <a:pPr>
              <a:buNone/>
            </a:pPr>
            <a:r>
              <a:rPr lang="ru-RU" sz="4400" dirty="0" err="1" smtClean="0"/>
              <a:t>HСl</a:t>
            </a:r>
            <a:r>
              <a:rPr lang="ru-RU" sz="4400" dirty="0" smtClean="0"/>
              <a:t> +</a:t>
            </a:r>
            <a:r>
              <a:rPr lang="ru-RU" sz="4400" b="1" dirty="0" smtClean="0">
                <a:solidFill>
                  <a:srgbClr val="00B050"/>
                </a:solidFill>
              </a:rPr>
              <a:t>CaCO</a:t>
            </a:r>
            <a:r>
              <a:rPr lang="ru-RU" sz="4400" b="1" baseline="-25000" dirty="0" smtClean="0">
                <a:solidFill>
                  <a:srgbClr val="00B050"/>
                </a:solidFill>
              </a:rPr>
              <a:t>3</a:t>
            </a:r>
            <a:r>
              <a:rPr lang="ru-RU" sz="4400" b="1" dirty="0" smtClean="0">
                <a:solidFill>
                  <a:srgbClr val="00B050"/>
                </a:solidFill>
              </a:rPr>
              <a:t>(порошок) </a:t>
            </a:r>
            <a:r>
              <a:rPr lang="ru-RU" sz="4400" dirty="0" smtClean="0"/>
              <a:t>→ 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154230"/>
          </a:xfrm>
        </p:spPr>
        <p:txBody>
          <a:bodyPr>
            <a:normAutofit fontScale="90000"/>
          </a:bodyPr>
          <a:lstStyle/>
          <a:p>
            <a:pPr algn="ctr"/>
            <a:r>
              <a:rPr lang="ru-RU" u="sng" dirty="0" smtClean="0">
                <a:solidFill>
                  <a:srgbClr val="FF0000"/>
                </a:solidFill>
              </a:rPr>
              <a:t/>
            </a:r>
            <a:br>
              <a:rPr lang="ru-RU" u="sng" dirty="0" smtClean="0">
                <a:solidFill>
                  <a:srgbClr val="FF0000"/>
                </a:solidFill>
              </a:rPr>
            </a:br>
            <a:r>
              <a:rPr lang="ru-RU" sz="53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3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от температуры</a:t>
            </a:r>
            <a:r>
              <a:rPr lang="ru-RU" sz="53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3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53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2285992"/>
            <a:ext cx="7472386" cy="3516430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CuSO4 + </a:t>
            </a:r>
            <a:r>
              <a:rPr lang="ru-RU" sz="4000" dirty="0" err="1" smtClean="0"/>
              <a:t>Fe</a:t>
            </a:r>
            <a:r>
              <a:rPr lang="ru-RU" sz="4000" dirty="0" smtClean="0"/>
              <a:t> → </a:t>
            </a:r>
          </a:p>
          <a:p>
            <a:pPr>
              <a:buNone/>
            </a:pPr>
            <a:r>
              <a:rPr lang="en-US" sz="6000" baseline="-25000" dirty="0" smtClean="0"/>
              <a:t>CuSO4 + Fe  </a:t>
            </a:r>
            <a:r>
              <a:rPr lang="ru-RU" sz="6000" b="1" baseline="30000" dirty="0" err="1" smtClean="0">
                <a:solidFill>
                  <a:srgbClr val="00B050"/>
                </a:solidFill>
              </a:rPr>
              <a:t>t</a:t>
            </a:r>
            <a:r>
              <a:rPr lang="en-US" sz="6000" b="1" baseline="-25000" dirty="0" smtClean="0">
                <a:solidFill>
                  <a:srgbClr val="00B050"/>
                </a:solidFill>
              </a:rPr>
              <a:t>→</a:t>
            </a:r>
            <a:r>
              <a:rPr lang="en-US" sz="6000" baseline="-25000" dirty="0" smtClean="0"/>
              <a:t> </a:t>
            </a:r>
            <a:endParaRPr lang="ru-RU" sz="6000" dirty="0" smtClean="0"/>
          </a:p>
          <a:p>
            <a:pPr>
              <a:buNone/>
            </a:pPr>
            <a:r>
              <a:rPr lang="ru-RU" sz="2000" dirty="0" smtClean="0"/>
              <a:t>	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54164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Правило </a:t>
            </a:r>
            <a:r>
              <a:rPr lang="ru-RU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Вант-Гоффа</a:t>
            </a: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4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7972452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	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ru-RU" sz="2000" dirty="0" smtClean="0"/>
              <a:t>	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При повышении температуры на каждые 10˚С скорость реакции увеличивается в 2-4 раза.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96974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от катализатора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sz="4800" dirty="0" smtClean="0"/>
          </a:p>
          <a:p>
            <a:pPr>
              <a:buNone/>
            </a:pPr>
            <a:endParaRPr lang="ru-RU" sz="4800" dirty="0" smtClean="0"/>
          </a:p>
          <a:p>
            <a:pPr>
              <a:buNone/>
            </a:pPr>
            <a:r>
              <a:rPr lang="en-US" sz="6600" dirty="0" smtClean="0"/>
              <a:t>Н</a:t>
            </a:r>
            <a:r>
              <a:rPr lang="en-US" sz="6600" baseline="-25000" dirty="0" smtClean="0"/>
              <a:t>2</a:t>
            </a:r>
            <a:r>
              <a:rPr lang="en-US" sz="6600" dirty="0" smtClean="0"/>
              <a:t>O</a:t>
            </a:r>
            <a:r>
              <a:rPr lang="en-US" sz="6600" baseline="-25000" dirty="0" smtClean="0"/>
              <a:t>2 </a:t>
            </a:r>
            <a:r>
              <a:rPr lang="en-US" sz="6600" dirty="0" smtClean="0"/>
              <a:t> </a:t>
            </a:r>
            <a:r>
              <a:rPr lang="en-US" sz="6600" b="1" baseline="30000" dirty="0" smtClean="0">
                <a:solidFill>
                  <a:srgbClr val="00B050"/>
                </a:solidFill>
              </a:rPr>
              <a:t>MnO2</a:t>
            </a:r>
            <a:r>
              <a:rPr lang="en-US" sz="6600" b="1" dirty="0" smtClean="0">
                <a:solidFill>
                  <a:srgbClr val="00B050"/>
                </a:solidFill>
              </a:rPr>
              <a:t>→</a:t>
            </a:r>
            <a:endParaRPr lang="ru-RU" sz="6600" b="1" dirty="0" smtClean="0">
              <a:solidFill>
                <a:srgbClr val="00B05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Катализатор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– вещество,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ускоряющие реакцию, но само при этом остаётся неизменным. </a:t>
            </a:r>
          </a:p>
          <a:p>
            <a:pPr>
              <a:buNone/>
            </a:pPr>
            <a:r>
              <a:rPr lang="ru-RU" sz="3600" b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Ингибитор </a:t>
            </a:r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вещество,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замедляющее скорость реакции.</a:t>
            </a:r>
          </a:p>
          <a:p>
            <a:pPr>
              <a:buNone/>
            </a:pPr>
            <a:r>
              <a:rPr lang="ru-RU" sz="3600" b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Ферменты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– биологические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катализаторы.</a:t>
            </a:r>
            <a:r>
              <a:rPr lang="ru-RU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Подготовить сообщения</a:t>
            </a:r>
          </a:p>
          <a:p>
            <a:pPr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Интересные факты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Скорость лопания мыльного пузыря составляет 0.001 секунды.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Наполеон читал со скоростью две тысячи слов в минуту 12.000 знаков.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Бальзак прочитывал 200 страниц за полчаса.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Кровь движется быстро в артериях (500 мм/с), медленнее в венах(150 мм/с), и еще медленнее в капиллярах(1мм/с).</a:t>
            </a:r>
          </a:p>
          <a:p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96974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от катализатора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sz="4800" dirty="0" smtClean="0"/>
          </a:p>
          <a:p>
            <a:pPr>
              <a:buNone/>
            </a:pPr>
            <a:endParaRPr lang="ru-RU" sz="4800" dirty="0" smtClean="0"/>
          </a:p>
          <a:p>
            <a:pPr>
              <a:buNone/>
            </a:pPr>
            <a:r>
              <a:rPr lang="ru-RU" sz="4800" dirty="0" smtClean="0"/>
              <a:t>2</a:t>
            </a:r>
            <a:r>
              <a:rPr lang="en-US" sz="4800" dirty="0" smtClean="0"/>
              <a:t>Н</a:t>
            </a:r>
            <a:r>
              <a:rPr lang="en-US" sz="4800" baseline="-25000" dirty="0" smtClean="0"/>
              <a:t>2</a:t>
            </a:r>
            <a:r>
              <a:rPr lang="en-US" sz="4800" dirty="0" smtClean="0"/>
              <a:t>O</a:t>
            </a:r>
            <a:r>
              <a:rPr lang="en-US" sz="4800" baseline="-25000" dirty="0" smtClean="0"/>
              <a:t>2 </a:t>
            </a:r>
            <a:r>
              <a:rPr lang="en-US" sz="4800" dirty="0" smtClean="0"/>
              <a:t> </a:t>
            </a:r>
            <a:r>
              <a:rPr lang="en-US" sz="4800" b="1" baseline="30000" dirty="0" smtClean="0">
                <a:solidFill>
                  <a:srgbClr val="00B050"/>
                </a:solidFill>
              </a:rPr>
              <a:t>MnO2</a:t>
            </a:r>
            <a:r>
              <a:rPr lang="en-US" sz="4800" b="1" dirty="0" smtClean="0">
                <a:solidFill>
                  <a:srgbClr val="00B050"/>
                </a:solidFill>
              </a:rPr>
              <a:t>→</a:t>
            </a:r>
            <a:r>
              <a:rPr lang="ru-RU" sz="4800" dirty="0" smtClean="0"/>
              <a:t> 2Н</a:t>
            </a:r>
            <a:r>
              <a:rPr lang="ru-RU" sz="4800" baseline="-25000" dirty="0" smtClean="0"/>
              <a:t>2</a:t>
            </a:r>
            <a:r>
              <a:rPr lang="ru-RU" sz="4800" dirty="0" smtClean="0"/>
              <a:t>О + О</a:t>
            </a:r>
            <a:r>
              <a:rPr lang="ru-RU" sz="4800" baseline="-25000" dirty="0" smtClean="0"/>
              <a:t>2</a:t>
            </a:r>
            <a:endParaRPr lang="ru-RU" sz="4800" dirty="0" smtClean="0"/>
          </a:p>
          <a:p>
            <a:pPr>
              <a:buNone/>
            </a:pPr>
            <a:endParaRPr lang="ru-RU" sz="4800" b="1" dirty="0" smtClean="0">
              <a:solidFill>
                <a:srgbClr val="00B05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210439"/>
          <a:ext cx="8786874" cy="6564297"/>
        </p:xfrm>
        <a:graphic>
          <a:graphicData uri="http://schemas.openxmlformats.org/drawingml/2006/table">
            <a:tbl>
              <a:tblPr/>
              <a:tblGrid>
                <a:gridCol w="2626434"/>
                <a:gridCol w="3302116"/>
                <a:gridCol w="2858324"/>
              </a:tblGrid>
              <a:tr h="7761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Факторы, влияющие на скорость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8" marR="65328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Пояснение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8" marR="65328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Уравнения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48" marR="59648" marT="59648" marB="596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962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 Природа реагирующих веществ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328" marR="65328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 магнием реакция протекает  быстрее т.</a:t>
                      </a:r>
                      <a:r>
                        <a:rPr lang="ru-RU" sz="16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к магний более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активный металл, чем цинк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28" marR="65328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6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HСl</a:t>
                      </a: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+</a:t>
                      </a:r>
                      <a:r>
                        <a:rPr kumimoji="0" lang="ru-RU" sz="16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Mg</a:t>
                      </a: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→ </a:t>
                      </a:r>
                      <a:r>
                        <a:rPr kumimoji="0" lang="en-US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MgCl</a:t>
                      </a:r>
                      <a:r>
                        <a:rPr kumimoji="0" lang="en-US" sz="1600" b="0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+ H</a:t>
                      </a:r>
                      <a:r>
                        <a:rPr kumimoji="0" lang="en-US" sz="1600" b="0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ru-RU" sz="16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en-US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6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HСl</a:t>
                      </a: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+</a:t>
                      </a:r>
                      <a:r>
                        <a:rPr kumimoji="0" lang="ru-RU" sz="16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Zn</a:t>
                      </a: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→ </a:t>
                      </a:r>
                      <a:r>
                        <a:rPr kumimoji="0" lang="en-US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ZnCl</a:t>
                      </a:r>
                      <a:r>
                        <a:rPr kumimoji="0" lang="en-US" sz="1600" b="0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+ H</a:t>
                      </a:r>
                      <a:r>
                        <a:rPr kumimoji="0" lang="en-US" sz="1600" b="0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ru-RU" sz="16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endParaRPr lang="ru-RU" sz="1600" b="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648" marR="59648" marT="59648" marB="596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86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Концентрация реагирующих веществ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328" marR="65328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Чем выше концентрация, тем быстрее протекает реакция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28" marR="65328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</a:t>
                      </a:r>
                      <a:r>
                        <a:rPr kumimoji="0" lang="en-US" sz="1600" b="0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SO</a:t>
                      </a:r>
                      <a:r>
                        <a:rPr kumimoji="0" lang="en-US" sz="1600" b="0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+ Zn → ZnSO4</a:t>
                      </a: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+</a:t>
                      </a:r>
                      <a:r>
                        <a:rPr kumimoji="0" lang="ru-RU" sz="16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kumimoji="0" lang="en-US" sz="1600" b="0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ru-RU" sz="16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endParaRPr lang="ru-RU" sz="1600" b="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648" marR="59648" marT="59648" marB="596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52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 Поверхность соприкосновения реагирующих веществ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328" marR="65328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Чем больше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площадь</a:t>
                      </a:r>
                      <a:r>
                        <a:rPr lang="ru-RU" sz="16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соприкосновения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тем выше</a:t>
                      </a:r>
                      <a:r>
                        <a:rPr lang="ru-RU" sz="16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скорость реакции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28" marR="65328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2H</a:t>
                      </a: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</a:t>
                      </a:r>
                      <a:r>
                        <a:rPr kumimoji="0" lang="en-US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 +CaCO</a:t>
                      </a:r>
                      <a:r>
                        <a:rPr kumimoji="0" lang="en-US" sz="1800" b="0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→ CaCl</a:t>
                      </a:r>
                      <a:r>
                        <a:rPr kumimoji="0" lang="en-US" sz="1800" b="0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+ H</a:t>
                      </a:r>
                      <a:r>
                        <a:rPr kumimoji="0" lang="en-US" sz="1800" b="0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 + CO</a:t>
                      </a:r>
                      <a:r>
                        <a:rPr kumimoji="0" lang="en-US" sz="1800" b="0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ru-RU" sz="1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endParaRPr lang="ru-RU" sz="1600" b="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648" marR="59648" marT="59648" marB="596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8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 Температура</a:t>
                      </a: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328" marR="65328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 увеличением температуры скорость реакции возрастает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(правило </a:t>
                      </a:r>
                      <a:r>
                        <a:rPr lang="ru-RU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Вант-Гоффа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28" marR="65328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CuSO4 + Fe →  CuSO</a:t>
                      </a:r>
                      <a:r>
                        <a:rPr kumimoji="0" lang="en-US" sz="1600" b="0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</a:t>
                      </a:r>
                      <a:r>
                        <a:rPr kumimoji="0" lang="en-US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Fe</a:t>
                      </a:r>
                      <a:endParaRPr kumimoji="0" lang="ru-RU" sz="16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9648" marR="59648" marT="59648" marB="596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93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 Катализаторы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328" marR="65328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Катализатор ускоряет реакцию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28" marR="65328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</a:t>
                      </a:r>
                      <a:r>
                        <a:rPr kumimoji="0" lang="en-US" sz="1800" b="0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</a:t>
                      </a:r>
                      <a:r>
                        <a:rPr kumimoji="0" lang="en-US" sz="1800" b="0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</a:t>
                      </a:r>
                      <a:r>
                        <a:rPr kumimoji="0" lang="en-US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0" kern="120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MnO2</a:t>
                      </a:r>
                      <a:r>
                        <a:rPr kumimoji="0" lang="en-US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→ </a:t>
                      </a: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</a:t>
                      </a:r>
                      <a:r>
                        <a:rPr kumimoji="0" lang="en-US" sz="1800" b="0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 + О</a:t>
                      </a:r>
                      <a:r>
                        <a:rPr kumimoji="0" lang="en-US" sz="1800" b="0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ru-RU" sz="1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endParaRPr lang="ru-RU" sz="1600" b="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648" marR="59648" marT="59648" marB="596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08279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Как влияет степень измельчения веществ на скорость  реакции:</a:t>
            </a:r>
            <a:b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43116"/>
            <a:ext cx="7467600" cy="43308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	А) увеличивает</a:t>
            </a:r>
            <a:br>
              <a:rPr lang="ru-RU" sz="3600" dirty="0" smtClean="0"/>
            </a:br>
            <a:r>
              <a:rPr lang="ru-RU" sz="3600" dirty="0" smtClean="0"/>
              <a:t>Б) уменьшает</a:t>
            </a:r>
            <a:br>
              <a:rPr lang="ru-RU" sz="3600" dirty="0" smtClean="0"/>
            </a:br>
            <a:r>
              <a:rPr lang="ru-RU" sz="3600" dirty="0" smtClean="0"/>
              <a:t>В) не изменяет.</a:t>
            </a:r>
          </a:p>
          <a:p>
            <a:pPr>
              <a:buNone/>
            </a:pP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08279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Как влияет степень измельчения веществ на скорость  реакции:</a:t>
            </a:r>
            <a:b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43116"/>
            <a:ext cx="7467600" cy="43308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	</a:t>
            </a:r>
            <a:r>
              <a:rPr lang="ru-RU" sz="3600" b="1" dirty="0" smtClean="0"/>
              <a:t>А) увеличивает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Б) уменьшает</a:t>
            </a:r>
            <a:br>
              <a:rPr lang="ru-RU" sz="3600" dirty="0" smtClean="0"/>
            </a:br>
            <a:r>
              <a:rPr lang="ru-RU" sz="3600" dirty="0" smtClean="0"/>
              <a:t>В) не изменяет.</a:t>
            </a:r>
          </a:p>
          <a:p>
            <a:pPr>
              <a:buNone/>
            </a:pP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1128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Растворение железа в соляной кислоте будет замедляться при: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А) увеличении концентрации кислоты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Б) раздроблении железа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В) разбавлении кислоты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Г) повышении температуры.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1128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Растворение железа в соляной кислоте будет замедляться при: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А) увеличении концентрации кислоты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Б) раздроблении железа</a:t>
            </a:r>
          </a:p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В) разбавлении кислоты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Г) повышении температуры.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970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Кусочек угля в банке с кислородом горит значительно быстрее, чем в банке с воздухом так как: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43116"/>
            <a:ext cx="7467600" cy="43308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А) концентрация О</a:t>
            </a:r>
            <a:r>
              <a:rPr lang="ru-RU" sz="4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больше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Б) О</a:t>
            </a:r>
            <a:r>
              <a:rPr lang="ru-RU" sz="40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поддерживает горение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В) О</a:t>
            </a:r>
            <a:r>
              <a:rPr lang="ru-RU" sz="40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тяжелее воздуха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970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Кусочек угля в банке с кислородом горит значительно быстрее, чем в банке с воздухом так как: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43116"/>
            <a:ext cx="7467600" cy="43308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А) концентрация О</a:t>
            </a:r>
            <a:r>
              <a:rPr lang="ru-RU" sz="4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больше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Б) О</a:t>
            </a:r>
            <a:r>
              <a:rPr lang="ru-RU" sz="40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поддерживает горение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В) О</a:t>
            </a:r>
            <a:r>
              <a:rPr lang="ru-RU" sz="40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тяжелее воздуха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93991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Какой закон выражает зависимость скорости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химической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реакции от температуры: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428868"/>
            <a:ext cx="7467600" cy="4045084"/>
          </a:xfrm>
        </p:spPr>
        <p:txBody>
          <a:bodyPr/>
          <a:lstStyle/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А) закон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Вант-Гоффа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Б) закон действующих масс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В) закон постоянства состава веществ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Г) закон кратных отношений.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93991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Какой закон выражает зависимость скорости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химической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реакции от температуры: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428868"/>
            <a:ext cx="7467600" cy="4045084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А) закон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Вант-Гоффа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Б) закон действующих масс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В) закон постоянства состава веществ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Г) закон кратных отношений.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Тема урока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85720" y="1571612"/>
            <a:ext cx="8643998" cy="45720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400" b="1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6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Скорость химических реакций</a:t>
            </a:r>
          </a:p>
        </p:txBody>
      </p:sp>
    </p:spTree>
    <p:extLst>
      <p:ext uri="{BB962C8B-B14F-4D97-AF65-F5344CB8AC3E}">
        <p14:creationId xmlns:p14="http://schemas.microsoft.com/office/powerpoint/2010/main" xmlns="" val="268215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7467600" cy="264320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5. Начальная </a:t>
            </a:r>
            <a:r>
              <a:rPr lang="ru-RU" b="1" dirty="0" smtClean="0">
                <a:solidFill>
                  <a:srgbClr val="FF0000"/>
                </a:solidFill>
              </a:rPr>
              <a:t>концентрация вещества </a:t>
            </a:r>
            <a:r>
              <a:rPr lang="ru-RU" b="1" dirty="0" smtClean="0">
                <a:solidFill>
                  <a:srgbClr val="FF0000"/>
                </a:solidFill>
              </a:rPr>
              <a:t>равна </a:t>
            </a:r>
            <a:r>
              <a:rPr lang="ru-RU" b="1" dirty="0" smtClean="0">
                <a:solidFill>
                  <a:srgbClr val="FF0000"/>
                </a:solidFill>
              </a:rPr>
              <a:t>0,62 моль/л, а через 2 мин — 0,32 моль/л. Вычислите </a:t>
            </a:r>
            <a:r>
              <a:rPr lang="ru-RU" b="1" dirty="0" smtClean="0">
                <a:solidFill>
                  <a:srgbClr val="FF0000"/>
                </a:solidFill>
              </a:rPr>
              <a:t>скорость </a:t>
            </a:r>
            <a:r>
              <a:rPr lang="ru-RU" b="1" dirty="0" smtClean="0">
                <a:solidFill>
                  <a:srgbClr val="FF0000"/>
                </a:solidFill>
              </a:rPr>
              <a:t>реакции.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000372"/>
            <a:ext cx="7467600" cy="347358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0,025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2,5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0,0025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Г)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0,15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7467600" cy="264320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Начальная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концентрация вещества В равна 0,62 моль/л, а через 2 мин — 0,32 моль/л. Вычислите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скорость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реакции.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000372"/>
            <a:ext cx="7467600" cy="347358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0,025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2,5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0,0025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Г)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0,15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Закончите предложения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Сегодня я узнал…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Я удивился…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Теперь я умею…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Я хотел бы…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Наибольшее затруднение вызвало…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Своей работой на уроке я … (доволен /не доволен)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Домашнее задание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b="1" u="sng" dirty="0" smtClean="0"/>
              <a:t>Для всех: </a:t>
            </a:r>
          </a:p>
          <a:p>
            <a:pPr>
              <a:buNone/>
            </a:pPr>
            <a:r>
              <a:rPr lang="ru-RU" dirty="0" smtClean="0"/>
              <a:t>	повторить конспект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b="1" u="sng" dirty="0" smtClean="0"/>
              <a:t>Индивидуальное задание: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u="sng" dirty="0" smtClean="0">
                <a:solidFill>
                  <a:srgbClr val="FF0000"/>
                </a:solidFill>
              </a:rPr>
              <a:t>на «3» </a:t>
            </a:r>
            <a:r>
              <a:rPr lang="ru-RU" dirty="0" smtClean="0"/>
              <a:t>- найти интересные факты по теме «Скорость химической реакции»;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rgbClr val="FF0000"/>
                </a:solidFill>
              </a:rPr>
              <a:t>на «4»</a:t>
            </a:r>
            <a:r>
              <a:rPr lang="ru-RU" dirty="0" smtClean="0"/>
              <a:t> - составить тест по теме «Скорость химической реакции»;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rgbClr val="FF0000"/>
                </a:solidFill>
              </a:rPr>
              <a:t>на «5» </a:t>
            </a:r>
            <a:r>
              <a:rPr lang="ru-RU" dirty="0" smtClean="0"/>
              <a:t>- придумать задачу по теме «Скорость химической реакции»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29510" cy="72547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Решите задачи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1. Реакция протекает по уравнению 2А+В = С. Начальная концентрация вещества В равна 0,62 моль/л, а через 2 мин — 0,32 моль/л. Вычислите среднюю скорость реакции.</a:t>
            </a:r>
          </a:p>
          <a:p>
            <a:pPr lvl="0">
              <a:buNone/>
            </a:pPr>
            <a:r>
              <a:rPr lang="ru-RU" dirty="0" smtClean="0"/>
              <a:t>2. Вычислите, во сколько раз увеличится скорость реакции при повышении температуры от 40 до 80 </a:t>
            </a:r>
            <a:r>
              <a:rPr lang="ru-RU" baseline="30000" dirty="0" smtClean="0"/>
              <a:t>∘ </a:t>
            </a:r>
            <a:r>
              <a:rPr lang="ru-RU" dirty="0" smtClean="0"/>
              <a:t>С, если температурный коэффициент скорости равен 2.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Время реакций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u="sng" dirty="0" smtClean="0"/>
              <a:t>Быстро</a:t>
            </a:r>
          </a:p>
          <a:p>
            <a:pPr>
              <a:buNone/>
            </a:pPr>
            <a:r>
              <a:rPr lang="ru-RU" sz="2800" dirty="0" smtClean="0"/>
              <a:t>	Реакции, сопровождающиеся  </a:t>
            </a:r>
            <a:r>
              <a:rPr lang="ru-RU" sz="2800" u="sng" dirty="0" smtClean="0"/>
              <a:t>взрывным эффектом: </a:t>
            </a:r>
            <a:r>
              <a:rPr lang="ru-RU" sz="2800" dirty="0" smtClean="0"/>
              <a:t>горение пороха, воспламенение горючей смеси в двигателе внутреннего сгорания.                                 </a:t>
            </a:r>
          </a:p>
          <a:p>
            <a:r>
              <a:rPr lang="ru-RU" sz="2800" dirty="0" smtClean="0"/>
              <a:t> </a:t>
            </a:r>
            <a:r>
              <a:rPr lang="ru-RU" sz="2800" u="sng" dirty="0" smtClean="0"/>
              <a:t>Медленно</a:t>
            </a:r>
          </a:p>
          <a:p>
            <a:pPr>
              <a:buNone/>
            </a:pPr>
            <a:r>
              <a:rPr lang="ru-RU" sz="2800" dirty="0" smtClean="0"/>
              <a:t>	Расщепление пищевых продуктов при пищеварении (несколько часов)</a:t>
            </a:r>
          </a:p>
          <a:p>
            <a:pPr>
              <a:buNone/>
            </a:pPr>
            <a:r>
              <a:rPr lang="ru-RU" sz="2800" dirty="0" smtClean="0"/>
              <a:t>	Коррозия железа (месяцами)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54164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Правило </a:t>
            </a:r>
            <a:r>
              <a:rPr lang="ru-RU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Вант-Гоффа</a:t>
            </a: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4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7972452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	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ru-RU" sz="2000" dirty="0" smtClean="0"/>
              <a:t>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повышении температуры на каждые 10˚С скорость реакции увеличивается в 2-4 раза.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V</a:t>
            </a:r>
            <a:r>
              <a:rPr lang="ru-RU" sz="2800" baseline="-25000" dirty="0" smtClean="0"/>
              <a:t>1</a:t>
            </a:r>
            <a:r>
              <a:rPr lang="ru-RU" sz="2800" dirty="0" smtClean="0"/>
              <a:t> –скорость реакции при температуре t</a:t>
            </a:r>
            <a:r>
              <a:rPr lang="ru-RU" sz="2800" baseline="-25000" dirty="0" smtClean="0"/>
              <a:t>2</a:t>
            </a:r>
            <a:r>
              <a:rPr lang="ru-RU" sz="2800" dirty="0" smtClean="0"/>
              <a:t>,</a:t>
            </a:r>
          </a:p>
          <a:p>
            <a:pPr>
              <a:buNone/>
            </a:pPr>
            <a:r>
              <a:rPr lang="ru-RU" sz="2800" dirty="0" smtClean="0"/>
              <a:t>V</a:t>
            </a:r>
            <a:r>
              <a:rPr lang="ru-RU" sz="2800" baseline="-25000" dirty="0" smtClean="0"/>
              <a:t>2</a:t>
            </a:r>
            <a:r>
              <a:rPr lang="ru-RU" sz="2800" dirty="0" smtClean="0"/>
              <a:t> – скорость реакции при температуре t</a:t>
            </a:r>
            <a:r>
              <a:rPr lang="ru-RU" sz="2800" baseline="-25000" dirty="0" smtClean="0"/>
              <a:t>1</a:t>
            </a:r>
            <a:r>
              <a:rPr lang="ru-RU" sz="2800" dirty="0" smtClean="0"/>
              <a:t>,</a:t>
            </a:r>
          </a:p>
          <a:p>
            <a:pPr>
              <a:buNone/>
            </a:pPr>
            <a:r>
              <a:rPr lang="ru-RU" sz="2800" dirty="0" err="1" smtClean="0"/>
              <a:t>y</a:t>
            </a:r>
            <a:r>
              <a:rPr lang="ru-RU" sz="2800" dirty="0" smtClean="0"/>
              <a:t> – температурный коэффициент.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endParaRPr lang="ru-RU" sz="4000" dirty="0"/>
          </a:p>
        </p:txBody>
      </p:sp>
      <p:pic>
        <p:nvPicPr>
          <p:cNvPr id="5" name="Рисунок 4" descr="https://xn--j1ahfl.xn--p1ai/data/images/u170908/t1506615977ac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488" y="2428868"/>
            <a:ext cx="2786081" cy="11430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00948" cy="93978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Решите задачу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Вычислите, во сколько раз увеличится скорость реакции при повышении температуры от 30 до 70 </a:t>
            </a:r>
            <a:r>
              <a:rPr lang="ru-RU" b="1" baseline="30000" dirty="0" smtClean="0">
                <a:solidFill>
                  <a:schemeClr val="accent2">
                    <a:lumMod val="75000"/>
                  </a:schemeClr>
                </a:solidFill>
              </a:rPr>
              <a:t>∘ 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С, если температурный коэффициент скорости равен 3.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200" dirty="0" smtClean="0"/>
              <a:t> 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200" dirty="0" smtClean="0"/>
              <a:t>                  υ</a:t>
            </a:r>
            <a:r>
              <a:rPr lang="ru-RU" sz="3200" baseline="-25000" dirty="0" smtClean="0"/>
              <a:t>2</a:t>
            </a:r>
            <a:r>
              <a:rPr lang="ru-RU" sz="3200" dirty="0" smtClean="0"/>
              <a:t>/υ</a:t>
            </a:r>
            <a:r>
              <a:rPr lang="ru-RU" sz="3200" baseline="-25000" dirty="0" smtClean="0"/>
              <a:t>1</a:t>
            </a:r>
            <a:r>
              <a:rPr lang="ru-RU" sz="3200" dirty="0" smtClean="0"/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=2 </a:t>
            </a:r>
            <a:r>
              <a:rPr lang="ru-RU" sz="3200" baseline="30000" dirty="0" smtClean="0">
                <a:latin typeface="Times New Roman" pitchFamily="18" charset="0"/>
                <a:cs typeface="Times New Roman" pitchFamily="18" charset="0"/>
              </a:rPr>
              <a:t>(70-30)/10 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= 2</a:t>
            </a:r>
            <a:r>
              <a:rPr lang="ru-RU" sz="32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= 16</a:t>
            </a:r>
          </a:p>
          <a:p>
            <a:pPr algn="ctr">
              <a:buNone/>
            </a:pP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тест</a:t>
            </a:r>
            <a:endParaRPr lang="ru-RU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Вариант 1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1А   2В  3А  4А  5А</a:t>
            </a:r>
          </a:p>
          <a:p>
            <a:pPr>
              <a:buNone/>
            </a:pP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Вариант 2 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1Г   2Г   3В   4А    5А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План урока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15000"/>
              </a:lnSpc>
              <a:spcAft>
                <a:spcPts val="750"/>
              </a:spcAft>
              <a:buFont typeface="+mj-lt"/>
              <a:buAutoNum type="arabicParenR"/>
            </a:pPr>
            <a:r>
              <a:rPr lang="ru-RU" sz="4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сформулировать понятие скорость химической реакции;</a:t>
            </a:r>
            <a:endParaRPr lang="ru-RU" sz="4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750"/>
              </a:spcAft>
              <a:buFont typeface="+mj-lt"/>
              <a:buAutoNum type="arabicParenR"/>
            </a:pPr>
            <a:endParaRPr lang="ru-RU" sz="40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8344341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Рассмотрим два примера: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 пробирка 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CuSO4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→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 пробирка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CuSO4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Fe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→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План урока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15000"/>
              </a:lnSpc>
              <a:spcAft>
                <a:spcPts val="750"/>
              </a:spcAft>
              <a:buFont typeface="+mj-lt"/>
              <a:buAutoNum type="arabicParenR"/>
            </a:pPr>
            <a:r>
              <a:rPr lang="ru-RU" sz="4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сформулировать понятие скорость химической реакции;</a:t>
            </a:r>
            <a:endParaRPr lang="ru-RU" sz="4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750"/>
              </a:spcAft>
              <a:buFont typeface="+mj-lt"/>
              <a:buAutoNum type="arabicParenR"/>
            </a:pPr>
            <a:r>
              <a:rPr lang="ru-RU" sz="4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определить зависимость скорости химической реакции от различных факторов.</a:t>
            </a:r>
            <a:endParaRPr lang="ru-RU" sz="40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8344341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571480"/>
            <a:ext cx="800105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>
              <a:buAutoNum type="arabicPeriod"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Скорость химических реакций</a:t>
            </a:r>
          </a:p>
          <a:p>
            <a:pPr marL="514350" indent="-514350" algn="ctr"/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это величина, показывающая как изменяется концентрация одного из реагирующих веществ за единицу времени. </a:t>
            </a:r>
          </a:p>
          <a:p>
            <a:pPr algn="just"/>
            <a:endParaRPr lang="ru-RU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endParaRPr lang="ru-RU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endParaRPr lang="ru-RU" sz="2800" dirty="0" smtClean="0"/>
          </a:p>
          <a:p>
            <a:pPr algn="just"/>
            <a:endParaRPr lang="ru-RU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endParaRPr lang="ru-RU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endParaRPr lang="ru-RU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endParaRPr lang="ru-RU" sz="3600" dirty="0" smtClean="0"/>
          </a:p>
          <a:p>
            <a:pPr algn="just"/>
            <a:endParaRPr lang="ru-RU" sz="3600" dirty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70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"/>
            <a:ext cx="114300" cy="114300"/>
          </a:xfrm>
          <a:prstGeom prst="rect">
            <a:avLst/>
          </a:prstGeom>
          <a:noFill/>
        </p:spPr>
      </p:pic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500034" y="4152627"/>
            <a:ext cx="7786742" cy="13388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∆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С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-С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изменение концентрации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∆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промежуток времени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714348" y="3643314"/>
            <a:ext cx="63632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ν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скорость реакции, выраженная в моль/ л • с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4479634" y="386834"/>
            <a:ext cx="184731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54" y="2928934"/>
            <a:ext cx="1643074" cy="784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2643174" y="3071810"/>
            <a:ext cx="7901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ν</a:t>
            </a:r>
            <a:r>
              <a:rPr lang="ru-RU" dirty="0" smtClean="0"/>
              <a:t> =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4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00948" cy="93978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Решите задачу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86766" cy="4829196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	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Вычислите скорость реакции. Начальная концентрация вещества  равна 0,22 моль/л, а через 10 с — 0,215 моль/л. 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err="1" smtClean="0"/>
              <a:t>υ </a:t>
            </a:r>
            <a:r>
              <a:rPr lang="ru-RU" b="1" dirty="0" smtClean="0"/>
              <a:t>= ± </a:t>
            </a:r>
            <a:r>
              <a:rPr lang="ru-RU" b="1" dirty="0" err="1" smtClean="0"/>
              <a:t>ΔС/Δτ </a:t>
            </a:r>
            <a:r>
              <a:rPr lang="ru-RU" dirty="0" smtClean="0"/>
              <a:t>= ± (0,215-0,22)/(10-0) =0,0005 моль/л ∙ с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684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/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/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>2. </a:t>
            </a:r>
            <a:r>
              <a:rPr lang="ru-RU" sz="3200" b="1" dirty="0" smtClean="0">
                <a:solidFill>
                  <a:srgbClr val="FF0000"/>
                </a:solidFill>
              </a:rPr>
              <a:t>Факторы, влияющие на  скорость химической реакции</a:t>
            </a:r>
            <a:r>
              <a:rPr lang="ru-RU" b="1" dirty="0" smtClean="0">
                <a:solidFill>
                  <a:srgbClr val="FF0000"/>
                </a:solidFill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b="1" dirty="0" smtClean="0"/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Природа  реагирующих веществ;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Концентрация реагирующих веществ;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Площадь поверхности соприкосновения реагирующих веществ;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Температура;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Участие катализатора</a:t>
            </a:r>
            <a:r>
              <a:rPr lang="ru-RU" b="1" dirty="0" smtClean="0"/>
              <a:t>.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505</TotalTime>
  <Words>837</Words>
  <Application>Microsoft Office PowerPoint</Application>
  <PresentationFormat>Экран (4:3)</PresentationFormat>
  <Paragraphs>220</Paragraphs>
  <Slides>38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Эркер</vt:lpstr>
      <vt:lpstr>Слайд 1</vt:lpstr>
      <vt:lpstr>Интересные факты</vt:lpstr>
      <vt:lpstr>Тема урока</vt:lpstr>
      <vt:lpstr>План урока</vt:lpstr>
      <vt:lpstr>Рассмотрим два примера:</vt:lpstr>
      <vt:lpstr>План урока</vt:lpstr>
      <vt:lpstr>Слайд 7</vt:lpstr>
      <vt:lpstr>Решите задачу</vt:lpstr>
      <vt:lpstr>  2. Факторы, влияющие на  скорость химической реакции: </vt:lpstr>
      <vt:lpstr>Слайд 10</vt:lpstr>
      <vt:lpstr>Работа в парах</vt:lpstr>
      <vt:lpstr>Слайд 12</vt:lpstr>
      <vt:lpstr> 1. от природы реагирующих веществ </vt:lpstr>
      <vt:lpstr>   2. от концентрации реагирующих веществ </vt:lpstr>
      <vt:lpstr>    3. от площади соприкосновения реагирующих веществ </vt:lpstr>
      <vt:lpstr>  4. от температуры </vt:lpstr>
      <vt:lpstr>Правило Вант-Гоффа: </vt:lpstr>
      <vt:lpstr>5. от катализатора</vt:lpstr>
      <vt:lpstr>Слайд 19</vt:lpstr>
      <vt:lpstr>5. от катализатора</vt:lpstr>
      <vt:lpstr>Слайд 21</vt:lpstr>
      <vt:lpstr>1. Как влияет степень измельчения веществ на скорость  реакции: </vt:lpstr>
      <vt:lpstr>1. Как влияет степень измельчения веществ на скорость  реакции: </vt:lpstr>
      <vt:lpstr>2. Растворение железа в соляной кислоте будет замедляться при: </vt:lpstr>
      <vt:lpstr>2. Растворение железа в соляной кислоте будет замедляться при: </vt:lpstr>
      <vt:lpstr> 3. Кусочек угля в банке с кислородом горит значительно быстрее, чем в банке с воздухом так как: </vt:lpstr>
      <vt:lpstr> 3. Кусочек угля в банке с кислородом горит значительно быстрее, чем в банке с воздухом так как: </vt:lpstr>
      <vt:lpstr>4. Какой закон выражает зависимость скорости химической реакции от температуры: </vt:lpstr>
      <vt:lpstr>4. Какой закон выражает зависимость скорости химической реакции от температуры: </vt:lpstr>
      <vt:lpstr>5. Начальная концентрация вещества равна 0,62 моль/л, а через 2 мин — 0,32 моль/л. Вычислите скорость реакции.  </vt:lpstr>
      <vt:lpstr>5. Начальная концентрация вещества В равна 0,62 моль/л, а через 2 мин — 0,32 моль/л. Вычислите скорость реакции.  </vt:lpstr>
      <vt:lpstr>Закончите предложения</vt:lpstr>
      <vt:lpstr>Домашнее задание</vt:lpstr>
      <vt:lpstr>Решите задачи</vt:lpstr>
      <vt:lpstr>Время реакций</vt:lpstr>
      <vt:lpstr>Правило Вант-Гоффа: </vt:lpstr>
      <vt:lpstr>Решите задачу</vt:lpstr>
      <vt:lpstr>тест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KATYA</dc:creator>
  <cp:lastModifiedBy>KATYA</cp:lastModifiedBy>
  <cp:revision>54</cp:revision>
  <dcterms:created xsi:type="dcterms:W3CDTF">2019-11-25T15:15:37Z</dcterms:created>
  <dcterms:modified xsi:type="dcterms:W3CDTF">2019-11-30T03:54:39Z</dcterms:modified>
</cp:coreProperties>
</file>