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черная металлургия </c:v>
                </c:pt>
                <c:pt idx="1">
                  <c:v>цветная металлургия </c:v>
                </c:pt>
                <c:pt idx="2">
                  <c:v>электроэнергетика</c:v>
                </c:pt>
                <c:pt idx="3">
                  <c:v>топливная</c:v>
                </c:pt>
                <c:pt idx="4">
                  <c:v>химическая </c:v>
                </c:pt>
                <c:pt idx="5">
                  <c:v>машиностроение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0.47000000000000008</c:v>
                </c:pt>
                <c:pt idx="1">
                  <c:v>0.24000000000000005</c:v>
                </c:pt>
                <c:pt idx="2">
                  <c:v>0.16000000000000006</c:v>
                </c:pt>
                <c:pt idx="3">
                  <c:v>0.17</c:v>
                </c:pt>
                <c:pt idx="4">
                  <c:v>0.15000000000000005</c:v>
                </c:pt>
                <c:pt idx="5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черная металлургия </c:v>
                </c:pt>
                <c:pt idx="1">
                  <c:v>цветная металлургия </c:v>
                </c:pt>
                <c:pt idx="2">
                  <c:v>электроэнергетика</c:v>
                </c:pt>
                <c:pt idx="3">
                  <c:v>топливная</c:v>
                </c:pt>
                <c:pt idx="4">
                  <c:v>химическая </c:v>
                </c:pt>
                <c:pt idx="5">
                  <c:v>машиностроение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черная металлургия </c:v>
                </c:pt>
                <c:pt idx="1">
                  <c:v>цветная металлургия </c:v>
                </c:pt>
                <c:pt idx="2">
                  <c:v>электроэнергетика</c:v>
                </c:pt>
                <c:pt idx="3">
                  <c:v>топливная</c:v>
                </c:pt>
                <c:pt idx="4">
                  <c:v>химическая </c:v>
                </c:pt>
                <c:pt idx="5">
                  <c:v>машиностроение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1118464"/>
        <c:axId val="166085184"/>
      </c:barChart>
      <c:catAx>
        <c:axId val="141118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6085184"/>
        <c:crosses val="autoZero"/>
        <c:auto val="1"/>
        <c:lblAlgn val="ctr"/>
        <c:lblOffset val="100"/>
        <c:noMultiLvlLbl val="0"/>
      </c:catAx>
      <c:valAx>
        <c:axId val="166085184"/>
        <c:scaling>
          <c:orientation val="minMax"/>
        </c:scaling>
        <c:delete val="0"/>
        <c:axPos val="l"/>
        <c:majorGridlines/>
        <c:minorGridlines/>
        <c:numFmt formatCode="0%" sourceLinked="1"/>
        <c:majorTickMark val="out"/>
        <c:minorTickMark val="none"/>
        <c:tickLblPos val="nextTo"/>
        <c:crossAx val="14111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03035E-055A-4D90-A90D-D637E92B5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75E13-7BA9-4A96-BFD4-C441CF344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E3A3C-9365-4F5B-91A5-B3AE648F2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E1D56-F7F7-423B-B6C6-F6A111858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452F-C88D-4B14-89A0-2749F216B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6315-7B6C-447A-8003-5455B969B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5D384-FEE6-4989-8B44-40D24B7BA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B022-9167-4CDA-B8A1-7061908FA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8C22-32B1-4BDF-9483-0E15D4ECD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5C2C-B7AA-447F-B8F5-88F288E23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86DD-78A2-4DF4-A3C3-4872B85F7B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CFBD0B5-87C8-4E7C-98AC-A06697A37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20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Уральский экономический район (УЭР)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4428781"/>
            <a:ext cx="7397828" cy="1641513"/>
          </a:xfrm>
        </p:spPr>
        <p:txBody>
          <a:bodyPr/>
          <a:lstStyle/>
          <a:p>
            <a:r>
              <a:rPr lang="ru-RU" sz="1600" dirty="0" smtClean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76169_original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2356" r="2356"/>
          <a:stretch>
            <a:fillRect/>
          </a:stretch>
        </p:blipFill>
        <p:spPr>
          <a:xfrm>
            <a:off x="297455" y="143218"/>
            <a:ext cx="5192713" cy="3971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7" descr="1d2ead5b5fa4e65f7b51a9cb9f6234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38551" y="0"/>
            <a:ext cx="2556302" cy="2945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079653" y="3789802"/>
            <a:ext cx="173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Башкиры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69465" y="3767769"/>
            <a:ext cx="151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Русские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54188" y="2511846"/>
            <a:ext cx="118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Удмурты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15218" y="5166912"/>
            <a:ext cx="129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Коми -пермяки </a:t>
            </a:r>
            <a:endParaRPr lang="ru-RU" dirty="0"/>
          </a:p>
        </p:txBody>
      </p:sp>
      <p:pic>
        <p:nvPicPr>
          <p:cNvPr id="18" name="Picture 2" descr="C:\Users\Александр\Pictures\img1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72755" y="3040655"/>
            <a:ext cx="2710314" cy="3817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Петра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открытие месторождений железных и медных руд, драгоценных и поделочных камней. Первые металлургические заводы.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– отмена крепостного права – кризис промышленности Урала.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1930-е годы. Индустриализация.</a:t>
            </a:r>
          </a:p>
          <a:p>
            <a:pPr marL="514350" indent="-514350">
              <a:buNone/>
            </a:pPr>
            <a:endParaRPr lang="ru-RU" sz="2800" dirty="0" smtClean="0"/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2920" y="1255924"/>
          <a:ext cx="8397240" cy="414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Черная металлургия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отрасль промышленности. </a:t>
            </a:r>
          </a:p>
          <a:p>
            <a:pPr marL="514350" indent="-51435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металлургические комбинаты полного цикла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Нижне-Тагильский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Магнитогорский.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Новотроицкий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None/>
            </a:pP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Передельная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металлургия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Екатеринбург, Челябинск, Златоуст.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Цветная металлургия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Медная промышленность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Красноуральск, Ревда, Кировоград, Карабаш, Кыштым.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Никелевая: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Орск, Реж.</a:t>
            </a:r>
          </a:p>
          <a:p>
            <a:pPr algn="just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Алюминевая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Краснотурьинск, Каменск-Уральский.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Цинковая: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Челябинск.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Рефтинская, Ириклинская,Троицкая.</a:t>
            </a:r>
          </a:p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Камская, Воткинская.</a:t>
            </a:r>
          </a:p>
          <a:p>
            <a:pPr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Белоярская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 газоперерабатывающие заводы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НПЗ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Уфа, Ишимбай, Орск, Пермь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Туймазы,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Шкапово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Оренбург.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Химическая</a:t>
            </a:r>
          </a:p>
          <a:p>
            <a:pPr algn="just"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удобрений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калийные (Соликамск, Березняки),азотные (Березняки), фосфатные (Пермь)</a:t>
            </a:r>
          </a:p>
          <a:p>
            <a:pPr algn="just"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Коксохимия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Березняки</a:t>
            </a:r>
          </a:p>
          <a:p>
            <a:pPr algn="just"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Содовая промышленность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Березняки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Машиностроение.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Екатеринбург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Уралмаш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),Орск(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Южуралмаш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Нижний Тагил (вагоны),</a:t>
            </a:r>
          </a:p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Ижевск (автомобили),Миасс(грузовые автомобили),</a:t>
            </a:r>
          </a:p>
          <a:p>
            <a:pPr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Курган (автобусы).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Челябинский тракторный завод, Пермский завод животноводческой техники.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Лесная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Целлюлозно-бумажная промышленность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Пермь, Соликамск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Земледелие </a:t>
            </a:r>
          </a:p>
          <a:p>
            <a:pPr marL="514350" indent="-51435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Зерновое хозяйство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яровая пшеница, просо;</a:t>
            </a:r>
          </a:p>
          <a:p>
            <a:pPr marL="514350" indent="-51435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культуры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подсолнечник, сахарная свекла, лен.</a:t>
            </a:r>
          </a:p>
          <a:p>
            <a:pPr marL="514350" indent="-51435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</a:t>
            </a:r>
          </a:p>
          <a:p>
            <a:pPr marL="514350" indent="-51435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Молочное животноводство и свиноводство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север УЭР</a:t>
            </a:r>
          </a:p>
          <a:p>
            <a:pPr marL="514350" indent="-51435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Мясное животноводство, овцеводство, коневодство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юг УЭР</a:t>
            </a:r>
          </a:p>
          <a:p>
            <a:pPr marL="514350" indent="-51435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Пчеловодство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Башкирия</a:t>
            </a:r>
          </a:p>
          <a:p>
            <a:pPr marL="514350" indent="-51435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Козоводство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Оренбургская обл.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экономическая и какая экологическая проблемы металлургии существуют в Уральском районе?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1.Изучение особенностей Уральского экономического района.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2.Продолжить формировать географические умения и навыки при работе с картами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Развивать познавательный интерес и географическое мышление учащихся.</a:t>
            </a:r>
          </a:p>
          <a:p>
            <a:pPr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Воспитывать у учащихся географическую культуру и эстетическое восприятие.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Александр\Pictures\F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7" y="1158597"/>
            <a:ext cx="3095625" cy="30956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16066" y="2038120"/>
            <a:ext cx="374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45-48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Содержимое 3" descr="994261-7ff8985b31fe69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10961" y="3386525"/>
            <a:ext cx="3987302" cy="328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Уральского экономического района.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и ЭГП района.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ресурсы.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Население.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хозяйства.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специализация.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Промышленность. 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УЭР: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субъектов Федерации (2 республики, 1 край, 4 области)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97858"/>
              </p:ext>
            </p:extLst>
          </p:nvPr>
        </p:nvGraphicFramePr>
        <p:xfrm>
          <a:off x="1094342" y="1421173"/>
          <a:ext cx="7388644" cy="4142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6477"/>
                <a:gridCol w="1927952"/>
                <a:gridCol w="1266940"/>
                <a:gridCol w="1487275"/>
              </a:tblGrid>
              <a:tr h="91837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</a:t>
                      </a:r>
                    </a:p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кв.км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 (2019 г)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Башкирия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143 600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 Удмуртия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Ижевск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 </a:t>
                      </a:r>
                      <a:endParaRPr lang="ru-RU" b="1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194 800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4 309,1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87 900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 </a:t>
                      </a:r>
                      <a:endParaRPr lang="ru-RU" b="1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160 600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2 599,3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056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124 000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1 956,3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Границы УЭР </a:t>
            </a:r>
            <a:endParaRPr lang="ru-RU" dirty="0"/>
          </a:p>
        </p:txBody>
      </p:sp>
      <p:pic>
        <p:nvPicPr>
          <p:cNvPr id="4" name="Содержимое 3" descr="untitled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867" r="15867"/>
          <a:stretch>
            <a:fillRect/>
          </a:stretch>
        </p:blipFill>
        <p:spPr>
          <a:xfrm>
            <a:off x="1189822" y="440675"/>
            <a:ext cx="6610120" cy="4286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96081" cy="884111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Экономико-географическое положение района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_osobenno_bolshoe_znachenie_metallurgichesk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6888" y="1062209"/>
            <a:ext cx="4379912" cy="427479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06328" cy="4691063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на стыке европейской и азиатской частей России.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транспортных путей с запада России на восток.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Соседство с Казахстаном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к сырьевым базам азиатской части России.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к Центральной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выхода к морю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экономический район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выгодным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ресурсы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УЭР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01688" y="1366092"/>
            <a:ext cx="8229600" cy="476007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Минеральные: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Бурый уголь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Челябинский бас.: Копейск, Коркино др.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Каменный уголь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Кизел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Пермская обл.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Башкирия, Удмуртия, Пермская обл.: Волго-Уральский бассейн.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Оренбургское газоконденсатное месторождение.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руда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Свердловская обл. (Качканарское, Нижний Тагил и др.), Челябинская обл. (Магнитогорск, Златоуст)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Медные руды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Свердловская обл. (Красноуральск, Ревда), Челябинская обл. (Карабаш)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Никелевые руды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Серов, Реж.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Алюминиевые руды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Североуральск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Кочкарское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Калийные соли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Верхнекамское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Ориенбург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Драгоценные и полудрагоценные камни</a:t>
            </a:r>
          </a:p>
          <a:p>
            <a:pPr marL="514350" indent="-51435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Стройматериалы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глина, песок, мрамор, гранит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ресурсы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УЭР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2</a:t>
            </a:r>
            <a:r>
              <a:rPr lang="ru-RU" sz="2000" b="1" u="sng" dirty="0" smtClean="0"/>
              <a:t>.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(40% территории района) Башкирия, Удмуртия, Пермский край, Свердловская обл.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Почвенно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плодородные почвы (черноземы) –  на юге УЭР.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Агроклиматические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преобладает умеренный агроклиматический пояс, холодно-умеренный и умеренный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подпояса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Сумма температур воздуха выше 10° С составляет 1000-2200° на севере, 2000-4000°, коэффициент увлажнения равен или больше 1 (на севере), меньше 1 (на юге)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среднего уровня. На водоразделе расположены верховья многих рек, но в результате высокого водопотребления район испытывает дефицит воды.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18 891,3 тыс. чел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400" b="1" u="sng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 tooltip="2011"/>
              </a:rPr>
              <a:t>201</a:t>
            </a:r>
            <a:r>
              <a:rPr lang="ru-RU" sz="2400" b="1" u="sng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(городское — 13 756 млн. чел., сельское — 5 701 млн. чел.)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3 %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Этнический состав населения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 тремя языковыми семьями: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индоевропейской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преобладают русские,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башкиры и татары 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удмурты.</a:t>
            </a: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Русское население с удмуртами и коми-пермяками придерживается ,в основном,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православного вероисповедания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башкиры и татары - большей частью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мусульмане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ео 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 карта России</Template>
  <TotalTime>192</TotalTime>
  <Words>774</Words>
  <Application>Microsoft Office PowerPoint</Application>
  <PresentationFormat>Экран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гео карта России</vt:lpstr>
      <vt:lpstr>Уральский экономический район (УЭР)</vt:lpstr>
      <vt:lpstr>   Цели и задачи урока</vt:lpstr>
      <vt:lpstr>План урока</vt:lpstr>
      <vt:lpstr>Состав УЭР: 7 субъектов Федерации (2 республики, 1 край, 4 области)</vt:lpstr>
      <vt:lpstr>Границы УЭР </vt:lpstr>
      <vt:lpstr>Экономико-географическое положение района </vt:lpstr>
      <vt:lpstr>Природные ресурсы УЭР</vt:lpstr>
      <vt:lpstr>Природные ресурсы УЭР</vt:lpstr>
      <vt:lpstr>Население </vt:lpstr>
      <vt:lpstr>Презентация PowerPoint</vt:lpstr>
      <vt:lpstr>Этапы развития хозяйства</vt:lpstr>
      <vt:lpstr>Промышленная специализация</vt:lpstr>
      <vt:lpstr>Промышленность </vt:lpstr>
      <vt:lpstr>Промышленность </vt:lpstr>
      <vt:lpstr>Промышленность</vt:lpstr>
      <vt:lpstr>Промышленность</vt:lpstr>
      <vt:lpstr>Промышленность</vt:lpstr>
      <vt:lpstr>Сельское хозяйство</vt:lpstr>
      <vt:lpstr>Закрепление изученного</vt:lpstr>
      <vt:lpstr>Домашнее 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37</cp:revision>
  <dcterms:created xsi:type="dcterms:W3CDTF">2010-08-01T17:59:20Z</dcterms:created>
  <dcterms:modified xsi:type="dcterms:W3CDTF">2020-04-04T13:26:33Z</dcterms:modified>
</cp:coreProperties>
</file>