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14" r:id="rId3"/>
    <p:sldMasterId id="2147483728" r:id="rId4"/>
    <p:sldMasterId id="2147483742" r:id="rId5"/>
  </p:sldMasterIdLst>
  <p:notesMasterIdLst>
    <p:notesMasterId r:id="rId25"/>
  </p:notesMasterIdLst>
  <p:sldIdLst>
    <p:sldId id="256" r:id="rId6"/>
    <p:sldId id="315" r:id="rId7"/>
    <p:sldId id="318" r:id="rId8"/>
    <p:sldId id="323" r:id="rId9"/>
    <p:sldId id="259" r:id="rId10"/>
    <p:sldId id="316" r:id="rId11"/>
    <p:sldId id="260" r:id="rId12"/>
    <p:sldId id="275" r:id="rId13"/>
    <p:sldId id="262" r:id="rId14"/>
    <p:sldId id="319" r:id="rId15"/>
    <p:sldId id="321" r:id="rId16"/>
    <p:sldId id="322" r:id="rId17"/>
    <p:sldId id="269" r:id="rId18"/>
    <p:sldId id="270" r:id="rId19"/>
    <p:sldId id="273" r:id="rId20"/>
    <p:sldId id="292" r:id="rId21"/>
    <p:sldId id="274" r:id="rId22"/>
    <p:sldId id="276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D493"/>
    <a:srgbClr val="B3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2" autoAdjust="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4BC4B-846D-4CDB-B8C2-507F4D6F44FE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555E3-534A-4434-BE92-F8EC2081B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2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0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9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A958F1-55A8-4DF4-8203-0CA5162FC04C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A0AF7A-CE18-4545-A267-872A6ECB50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926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7475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747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475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7475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476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4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7476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DD47C7-7A57-49C6-9BEF-57CD22819B48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7476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476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05AE3C-05A9-4D42-AA83-9E5FA1D6F2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5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E58AC-DC5B-4C97-8D0C-005745041CF6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06666-4B5E-4EBF-BABF-73D34500EC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5851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B31A9-B8CB-40D9-9EDA-9B8375293699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A232A-093C-45A9-8F33-EA4F2A0394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6906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2F5483-0D91-4F60-A31E-106DE721DE4E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636C-9B64-417A-9688-31188AFFC9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56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3DAE3D-0B78-435C-97A1-E260D5DF69A1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5BDA3-F549-4D3C-8CA6-8EBEB6BC31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2487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A5D96-1F61-4337-B5B8-CB4AB33C873C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E7054-4F4D-48FD-99F8-9C38F3B087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357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CE675-72F7-427C-91FF-D5A4AB41BF58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A869-1A0D-41AB-9559-779A4794D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158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25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1F3BFF-5A1C-4B8C-8375-5073E59C68CC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036FC-E8C3-4435-BAA1-3CC772BBB1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571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7D0682-3240-4114-B3CC-240D8EEB1CD8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6BD9E-D9A9-4CF3-9F4B-D91A78B499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990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3D7E8-7213-490F-B4D2-BA5EF646AA79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D915B-4FEE-4108-B870-07929B415A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1694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9C1DC-75D7-4ACB-B2E6-1AD29F4743AC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B5F46-A8BD-4E72-9246-C5A1D2F8B6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687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A958F1-55A8-4DF4-8203-0CA5162FC04C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A0AF7A-CE18-4545-A267-872A6ECB50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04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4F6904-403C-4E6A-9EF6-3A45BF4184D9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FCD3EB-60CA-4C8D-AFE6-AB6CEA7BB9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672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7475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747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475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7475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476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4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7476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DD47C7-7A57-49C6-9BEF-57CD22819B48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7476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476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05AE3C-05A9-4D42-AA83-9E5FA1D6F2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07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E58AC-DC5B-4C97-8D0C-005745041CF6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06666-4B5E-4EBF-BABF-73D34500EC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986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B31A9-B8CB-40D9-9EDA-9B8375293699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A232A-093C-45A9-8F33-EA4F2A0394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855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2F5483-0D91-4F60-A31E-106DE721DE4E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636C-9B64-417A-9688-31188AFFC9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752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277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3DAE3D-0B78-435C-97A1-E260D5DF69A1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5BDA3-F549-4D3C-8CA6-8EBEB6BC31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912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A5D96-1F61-4337-B5B8-CB4AB33C873C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E7054-4F4D-48FD-99F8-9C38F3B087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033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CE675-72F7-427C-91FF-D5A4AB41BF58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A869-1A0D-41AB-9559-779A4794D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2808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1F3BFF-5A1C-4B8C-8375-5073E59C68CC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036FC-E8C3-4435-BAA1-3CC772BBB1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2526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7D0682-3240-4114-B3CC-240D8EEB1CD8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6BD9E-D9A9-4CF3-9F4B-D91A78B499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2483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3D7E8-7213-490F-B4D2-BA5EF646AA79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D915B-4FEE-4108-B870-07929B415A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318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9C1DC-75D7-4ACB-B2E6-1AD29F4743AC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B5F46-A8BD-4E72-9246-C5A1D2F8B6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602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A958F1-55A8-4DF4-8203-0CA5162FC04C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A0AF7A-CE18-4545-A267-872A6ECB50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7341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4F6904-403C-4E6A-9EF6-3A45BF4184D9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FCD3EB-60CA-4C8D-AFE6-AB6CEA7BB9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925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7475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747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475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7475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476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4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7476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DD47C7-7A57-49C6-9BEF-57CD22819B48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7476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476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05AE3C-05A9-4D42-AA83-9E5FA1D6F2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475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24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E58AC-DC5B-4C97-8D0C-005745041CF6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06666-4B5E-4EBF-BABF-73D34500EC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469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B31A9-B8CB-40D9-9EDA-9B8375293699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A232A-093C-45A9-8F33-EA4F2A0394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608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2F5483-0D91-4F60-A31E-106DE721DE4E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636C-9B64-417A-9688-31188AFFC9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923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3DAE3D-0B78-435C-97A1-E260D5DF69A1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5BDA3-F549-4D3C-8CA6-8EBEB6BC31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9081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A5D96-1F61-4337-B5B8-CB4AB33C873C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E7054-4F4D-48FD-99F8-9C38F3B087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97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CE675-72F7-427C-91FF-D5A4AB41BF58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A869-1A0D-41AB-9559-779A4794D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10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1F3BFF-5A1C-4B8C-8375-5073E59C68CC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036FC-E8C3-4435-BAA1-3CC772BBB1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138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7D0682-3240-4114-B3CC-240D8EEB1CD8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6BD9E-D9A9-4CF3-9F4B-D91A78B499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835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3D7E8-7213-490F-B4D2-BA5EF646AA79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D915B-4FEE-4108-B870-07929B415A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190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9C1DC-75D7-4ACB-B2E6-1AD29F4743AC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B5F46-A8BD-4E72-9246-C5A1D2F8B6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6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191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A958F1-55A8-4DF4-8203-0CA5162FC04C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A0AF7A-CE18-4545-A267-872A6ECB50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11852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4F6904-403C-4E6A-9EF6-3A45BF4184D9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FCD3EB-60CA-4C8D-AFE6-AB6CEA7BB9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382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574CA-C7A5-4AB3-A4DB-E185FD44E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057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E0CA2-46E8-464C-B1B5-CA1162F5A2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3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FBAF4-36A9-4531-9EFB-EB05B3258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71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76529-02FB-48D3-AA7C-B1C104AED5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21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EED4B-E05D-4AA1-969B-82DFE9C567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02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707F0-7487-4F24-8FEC-CEBC0FF7D2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548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0DED-4684-4F97-8F2C-217267E87F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025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6B71C-9973-412B-9FBF-3F78287B4B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5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16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D1349-547D-4A53-A30A-9117CE8A6E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107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E167D-096A-4717-84D7-E296FB8C08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68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E66D-7D9D-4ADE-9CEF-970D83A43B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5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870CF0-3589-419D-B74E-29670F1D0C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572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66A610-D97E-45C2-8B35-722E85CA00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486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525450-2298-4812-A51C-8E9A2FB347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938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09F1E1-E78C-45DE-BC8D-193A96EDE0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82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B13CAB-2153-4D6D-B19D-E0B9F66F57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314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10010D-7E86-46D0-B585-56BED92044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7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4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2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8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875">
              <a:srgbClr val="B3F0EF"/>
            </a:gs>
            <a:gs pos="100000">
              <a:srgbClr val="12D493"/>
            </a:gs>
            <a:gs pos="46500">
              <a:srgbClr val="12D493"/>
            </a:gs>
            <a:gs pos="10000">
              <a:srgbClr val="12D493"/>
            </a:gs>
            <a:gs pos="2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2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875">
              <a:srgbClr val="B3F0EF"/>
            </a:gs>
            <a:gs pos="100000">
              <a:srgbClr val="12D493"/>
            </a:gs>
            <a:gs pos="46500">
              <a:srgbClr val="12D493"/>
            </a:gs>
            <a:gs pos="10000">
              <a:srgbClr val="12D493"/>
            </a:gs>
            <a:gs pos="2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37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8CC4A5E-6D4B-4864-ABE7-5582AA41C521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6CB50D-8444-41DE-9F4B-602E03CB96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068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875">
              <a:srgbClr val="B3F0EF"/>
            </a:gs>
            <a:gs pos="100000">
              <a:srgbClr val="12D493"/>
            </a:gs>
            <a:gs pos="46500">
              <a:srgbClr val="12D493"/>
            </a:gs>
            <a:gs pos="10000">
              <a:srgbClr val="12D493"/>
            </a:gs>
            <a:gs pos="2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37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8CC4A5E-6D4B-4864-ABE7-5582AA41C521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6CB50D-8444-41DE-9F4B-602E03CB96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2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875">
              <a:srgbClr val="B3F0EF"/>
            </a:gs>
            <a:gs pos="100000">
              <a:srgbClr val="12D493"/>
            </a:gs>
            <a:gs pos="46500">
              <a:srgbClr val="12D493"/>
            </a:gs>
            <a:gs pos="10000">
              <a:srgbClr val="12D493"/>
            </a:gs>
            <a:gs pos="2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37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8CC4A5E-6D4B-4864-ABE7-5582AA41C521}" type="datetime1">
              <a:rPr lang="ru-RU" altLang="ru-RU"/>
              <a:pPr/>
              <a:t>24.03.2020</a:t>
            </a:fld>
            <a:endParaRPr lang="ru-RU" altLang="ru-RU"/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 altLang="ru-RU"/>
              <a:t>Душак О.М. г.Железногорск</a:t>
            </a:r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6CB50D-8444-41DE-9F4B-602E03CB96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8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9E1DD4-C5DC-494B-97AD-AD4989CB9D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5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7200" b="1" dirty="0">
                <a:solidFill>
                  <a:srgbClr val="FF0000"/>
                </a:solidFill>
              </a:rPr>
              <a:t>ЭКОЛОГИЧЕСКИЕ ФАКТОРЫ СРЕДЫ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Влияние температуры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Влияние температуры на размеры животных, отдельных частей тела.</a:t>
            </a:r>
          </a:p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1520" y="2996952"/>
            <a:ext cx="8703568" cy="38610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Правило Аллена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конечности, хвост, ушные раковины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(выступающие части тела)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 теплокровных животных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холодном климате короче, чем в теплом.</a:t>
            </a:r>
          </a:p>
        </p:txBody>
      </p:sp>
    </p:spTree>
    <p:extLst>
      <p:ext uri="{BB962C8B-B14F-4D97-AF65-F5344CB8AC3E}">
        <p14:creationId xmlns:p14="http://schemas.microsoft.com/office/powerpoint/2010/main" val="282483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длинноухий тушканч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69" y="3513383"/>
            <a:ext cx="4663260" cy="29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" y="3513383"/>
            <a:ext cx="4299412" cy="322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" y="86071"/>
            <a:ext cx="4448603" cy="31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4313"/>
            <a:ext cx="4288301" cy="302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7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5200"/>
            <a:ext cx="4883956" cy="308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56" y="2261595"/>
            <a:ext cx="4035655" cy="44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3028"/>
            <a:ext cx="2698191" cy="293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9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Группы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растений </a:t>
            </a:r>
            <a:r>
              <a:rPr lang="ru-RU" sz="3600" b="1" dirty="0"/>
              <a:t>по отношению к температуре: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600" b="1" dirty="0"/>
              <a:t> </a:t>
            </a:r>
            <a:r>
              <a:rPr lang="ru-RU" sz="3600" b="1" dirty="0" err="1">
                <a:solidFill>
                  <a:srgbClr val="FF0000"/>
                </a:solidFill>
              </a:rPr>
              <a:t>мегатермофиты</a:t>
            </a:r>
            <a:r>
              <a:rPr lang="ru-RU" sz="3600" b="1" dirty="0"/>
              <a:t> - жаростойкие растения (пальма, кактус);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b="1" dirty="0"/>
              <a:t> </a:t>
            </a:r>
            <a:r>
              <a:rPr lang="ru-RU" sz="3600" b="1" dirty="0" err="1">
                <a:solidFill>
                  <a:srgbClr val="FF0000"/>
                </a:solidFill>
              </a:rPr>
              <a:t>мезотермофиты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/>
              <a:t>- теплолюбивые растения (орех грецкий орех, ананас);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b="1" dirty="0"/>
              <a:t> </a:t>
            </a:r>
            <a:r>
              <a:rPr lang="ru-RU" sz="3600" b="1" dirty="0" err="1">
                <a:solidFill>
                  <a:srgbClr val="FF0000"/>
                </a:solidFill>
              </a:rPr>
              <a:t>микротермофиты</a:t>
            </a:r>
            <a:r>
              <a:rPr lang="ru-RU" sz="3600" b="1" dirty="0"/>
              <a:t> - холодостойкие растения (ель сибирская, мхи);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b="1" dirty="0"/>
              <a:t> </a:t>
            </a:r>
            <a:r>
              <a:rPr lang="ru-RU" sz="3600" b="1" dirty="0" err="1">
                <a:solidFill>
                  <a:srgbClr val="FF0000"/>
                </a:solidFill>
              </a:rPr>
              <a:t>гекистотермофиты</a:t>
            </a:r>
            <a:r>
              <a:rPr lang="ru-RU" sz="3600" b="1" dirty="0"/>
              <a:t> - очень холодостойкие растения (лишайники, карликовая береза)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етлана\Pictures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свету растения </a:t>
            </a:r>
            <a:r>
              <a:rPr lang="ru-RU" sz="4000" b="1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►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гелиофиты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растения, предпочитающие места обитания, ярко освещенные солнцем (сосна, береза, злаки);</a:t>
            </a:r>
          </a:p>
          <a:p>
            <a:pPr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сциофиты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тенелюбивые растения, хорошо переносящие затенения (копытень, кислица, подорожник).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Фотопериодизм   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–фактор,  определяющий  длину  светового  дня  и  в свою  очередь  влияющий  на  проявление  других 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  среды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572560" cy="442915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  и  период цветения;    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время наступления перелетов птиц, линьку животных, период размножения и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  светового  дня  для  многих  организмов  является  сигналом  смены  сезонов.</a:t>
            </a:r>
            <a:r>
              <a:rPr lang="ru-RU" sz="2800" dirty="0"/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Антропогенные факторы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воздействие человека на природу</a:t>
            </a:r>
          </a:p>
        </p:txBody>
      </p:sp>
      <p:pic>
        <p:nvPicPr>
          <p:cNvPr id="13314" name="Picture 2" descr="C:\Users\Светлана\Pictures\0019-019-Okruzhajuschaja-sreda-biologi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3"/>
            <a:ext cx="8001055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загрязнения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1" dirty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Шумовое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биотических факторов</a:t>
            </a:r>
            <a:endParaRPr lang="ru-RU" b="1" dirty="0"/>
          </a:p>
        </p:txBody>
      </p:sp>
      <p:pic>
        <p:nvPicPr>
          <p:cNvPr id="2050" name="Picture 2" descr="C:\Users\Светлана\Pictures\hello_html_m291df55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8610" y="1525380"/>
            <a:ext cx="7095797" cy="4783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840" t="26901"/>
          <a:stretch/>
        </p:blipFill>
        <p:spPr>
          <a:xfrm>
            <a:off x="1331640" y="22602"/>
            <a:ext cx="6916143" cy="662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3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5400" b="1" dirty="0">
                <a:solidFill>
                  <a:srgbClr val="FF0000"/>
                </a:solidFill>
              </a:rPr>
              <a:t>Типы экологических факторов</a:t>
            </a:r>
          </a:p>
        </p:txBody>
      </p:sp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-62683" y="1656952"/>
            <a:ext cx="9195851" cy="4868392"/>
            <a:chOff x="1152" y="1297"/>
            <a:chExt cx="2880" cy="720"/>
          </a:xfrm>
        </p:grpSpPr>
        <p:cxnSp>
          <p:nvCxnSpPr>
            <p:cNvPr id="2052" name="_s2052"/>
            <p:cNvCxnSpPr>
              <a:cxnSpLocks noChangeShapeType="1"/>
              <a:stCxn id="9" idx="0"/>
              <a:endCxn id="3" idx="2"/>
            </p:cNvCxnSpPr>
            <p:nvPr/>
          </p:nvCxnSpPr>
          <p:spPr bwMode="auto">
            <a:xfrm rot="5400000" flipH="1">
              <a:off x="3024" y="1153"/>
              <a:ext cx="144" cy="1008"/>
            </a:xfrm>
            <a:prstGeom prst="bentConnector3">
              <a:avLst>
                <a:gd name="adj1" fmla="val 20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8" idx="0"/>
              <a:endCxn id="3" idx="2"/>
            </p:cNvCxnSpPr>
            <p:nvPr/>
          </p:nvCxnSpPr>
          <p:spPr bwMode="auto">
            <a:xfrm rot="16200000">
              <a:off x="2521" y="1656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16200000">
              <a:off x="2017" y="1153"/>
              <a:ext cx="144" cy="1007"/>
            </a:xfrm>
            <a:prstGeom prst="bentConnector3">
              <a:avLst>
                <a:gd name="adj1" fmla="val 20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5"/>
            <p:cNvSpPr>
              <a:spLocks noChangeArrowheads="1"/>
            </p:cNvSpPr>
            <p:nvPr/>
          </p:nvSpPr>
          <p:spPr bwMode="auto">
            <a:xfrm>
              <a:off x="2160" y="129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Экологические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факторы</a:t>
              </a:r>
            </a:p>
          </p:txBody>
        </p:sp>
        <p:sp>
          <p:nvSpPr>
            <p:cNvPr id="7" name="_s2056"/>
            <p:cNvSpPr>
              <a:spLocks noChangeArrowheads="1"/>
            </p:cNvSpPr>
            <p:nvPr/>
          </p:nvSpPr>
          <p:spPr bwMode="auto">
            <a:xfrm>
              <a:off x="1152" y="172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Абиотические </a:t>
              </a:r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2160" y="172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Биотические </a:t>
              </a:r>
            </a:p>
          </p:txBody>
        </p:sp>
        <p:sp>
          <p:nvSpPr>
            <p:cNvPr id="9" name="_s2058"/>
            <p:cNvSpPr>
              <a:spLocks noChangeArrowheads="1"/>
            </p:cNvSpPr>
            <p:nvPr/>
          </p:nvSpPr>
          <p:spPr bwMode="auto">
            <a:xfrm>
              <a:off x="3168" y="172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Антропогенные </a:t>
              </a:r>
            </a:p>
          </p:txBody>
        </p:sp>
      </p:grpSp>
      <p:pic>
        <p:nvPicPr>
          <p:cNvPr id="15" name="Picture 17" descr="NLA_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682" y="3355404"/>
            <a:ext cx="2808287" cy="1873250"/>
          </a:xfrm>
          <a:prstGeom prst="rect">
            <a:avLst/>
          </a:prstGeom>
          <a:noFill/>
        </p:spPr>
      </p:pic>
      <p:pic>
        <p:nvPicPr>
          <p:cNvPr id="16" name="Picture 29" descr="163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292" y="3355404"/>
            <a:ext cx="2808288" cy="1881187"/>
          </a:xfrm>
          <a:prstGeom prst="rect">
            <a:avLst/>
          </a:prstGeom>
          <a:noFill/>
        </p:spPr>
      </p:pic>
      <p:pic>
        <p:nvPicPr>
          <p:cNvPr id="17" name="Picture 38" descr="антр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853" y="3356992"/>
            <a:ext cx="2808288" cy="1871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891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8" name="Picture 38" descr="антр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6721" y="4797152"/>
            <a:ext cx="2808288" cy="1871662"/>
          </a:xfrm>
          <a:prstGeom prst="rect">
            <a:avLst/>
          </a:prstGeom>
          <a:noFill/>
        </p:spPr>
      </p:pic>
      <p:pic>
        <p:nvPicPr>
          <p:cNvPr id="10269" name="Picture 29" descr="163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364" y="4797152"/>
            <a:ext cx="2808288" cy="1881187"/>
          </a:xfrm>
          <a:prstGeom prst="rect">
            <a:avLst/>
          </a:prstGeom>
          <a:noFill/>
        </p:spPr>
      </p:pic>
      <p:pic>
        <p:nvPicPr>
          <p:cNvPr id="10257" name="Picture 17" descr="NLA_0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914" y="4797152"/>
            <a:ext cx="2808287" cy="1873250"/>
          </a:xfrm>
          <a:prstGeom prst="rect">
            <a:avLst/>
          </a:prstGeom>
          <a:noFill/>
        </p:spPr>
      </p:pic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250825" y="474915"/>
            <a:ext cx="8723313" cy="3820939"/>
            <a:chOff x="762" y="1266"/>
            <a:chExt cx="2880" cy="575"/>
          </a:xfrm>
        </p:grpSpPr>
        <p:cxnSp>
          <p:nvCxnSpPr>
            <p:cNvPr id="3076" name="_s3076"/>
            <p:cNvCxnSpPr>
              <a:cxnSpLocks noChangeShapeType="1"/>
              <a:stCxn id="6" idx="6"/>
              <a:endCxn id="3" idx="2"/>
            </p:cNvCxnSpPr>
            <p:nvPr/>
          </p:nvCxnSpPr>
          <p:spPr bwMode="auto">
            <a:xfrm rot="16200000" flipV="1">
              <a:off x="2634" y="1009"/>
              <a:ext cx="144" cy="100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5" idx="6"/>
              <a:endCxn id="3" idx="2"/>
            </p:cNvCxnSpPr>
            <p:nvPr/>
          </p:nvCxnSpPr>
          <p:spPr bwMode="auto">
            <a:xfrm flipV="1">
              <a:off x="2202" y="1441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4" idx="6"/>
              <a:endCxn id="3" idx="2"/>
            </p:cNvCxnSpPr>
            <p:nvPr/>
          </p:nvCxnSpPr>
          <p:spPr bwMode="auto">
            <a:xfrm rot="5400000" flipH="1" flipV="1">
              <a:off x="1626" y="1009"/>
              <a:ext cx="144" cy="100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79"/>
            <p:cNvSpPr>
              <a:spLocks noChangeArrowheads="1"/>
            </p:cNvSpPr>
            <p:nvPr/>
          </p:nvSpPr>
          <p:spPr bwMode="auto">
            <a:xfrm>
              <a:off x="1601" y="1266"/>
              <a:ext cx="1202" cy="175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131194" tIns="65601" rIns="131194" bIns="6560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Экологические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факторы</a:t>
              </a:r>
              <a:r>
                <a:rPr kumimoji="0" lang="ru-RU" altLang="ru-RU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_s3080"/>
            <p:cNvSpPr>
              <a:spLocks noChangeArrowheads="1"/>
            </p:cNvSpPr>
            <p:nvPr/>
          </p:nvSpPr>
          <p:spPr bwMode="auto">
            <a:xfrm>
              <a:off x="762" y="1585"/>
              <a:ext cx="864" cy="256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131194" tIns="65601" rIns="131194" bIns="6560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Абиотичес</a:t>
              </a:r>
              <a:r>
                <a:rPr kumimoji="0" lang="ru-RU" altLang="ru-RU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кие</a:t>
              </a:r>
              <a:r>
                <a:rPr kumimoji="0" lang="ru-RU" altLang="ru-RU" sz="6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_s3081"/>
            <p:cNvSpPr>
              <a:spLocks noChangeArrowheads="1"/>
            </p:cNvSpPr>
            <p:nvPr/>
          </p:nvSpPr>
          <p:spPr bwMode="auto">
            <a:xfrm>
              <a:off x="1770" y="1585"/>
              <a:ext cx="864" cy="234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131194" tIns="65601" rIns="131194" bIns="6560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Биотичес</a:t>
              </a:r>
              <a:r>
                <a:rPr kumimoji="0" lang="ru-RU" altLang="ru-RU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кие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6" name="_s3082"/>
            <p:cNvSpPr>
              <a:spLocks noChangeArrowheads="1"/>
            </p:cNvSpPr>
            <p:nvPr/>
          </p:nvSpPr>
          <p:spPr bwMode="auto">
            <a:xfrm>
              <a:off x="2778" y="1585"/>
              <a:ext cx="864" cy="234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131194" tIns="65601" rIns="131194" bIns="6560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Антропоген-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ные</a:t>
              </a:r>
              <a:r>
                <a:rPr kumimoji="0" lang="ru-RU" altLang="ru-RU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66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Абиотические факторы -  это элементы неживой природы, которые действуют на живой организм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050" name="Picture 2" descr="C:\Users\Светлана\Pictures\imag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72557" y="1326422"/>
            <a:ext cx="7776864" cy="5499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8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Температура — важнейший из ограничивающих (лимитирующих) факторов. Пределами толерантности для любого вида являются максимальная и минимальная летальные температуры, за пределами которых вид смертельно поражают жара или холод. Если не принимать во внимание некоторые уникальные исключения, все живые существа способны жить при температуре между 0 и 50 °С, что обусловлено свойствами протоплазмы клеток</a:t>
            </a:r>
            <a:r>
              <a:rPr lang="ru-RU" sz="2800" dirty="0"/>
              <a:t>.</a:t>
            </a:r>
          </a:p>
        </p:txBody>
      </p:sp>
      <p:pic>
        <p:nvPicPr>
          <p:cNvPr id="3074" name="Picture 2" descr="C:\Users\Светлана\Pictures\Untitled-9_clip_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05037" y="3214686"/>
            <a:ext cx="4733925" cy="3057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Закон толерантности </a:t>
            </a:r>
            <a:r>
              <a:rPr lang="ru-RU" sz="4400" b="1" dirty="0" err="1">
                <a:solidFill>
                  <a:srgbClr val="FF0000"/>
                </a:solidFill>
              </a:rPr>
              <a:t>Шелфорда</a:t>
            </a:r>
            <a:r>
              <a:rPr lang="ru-RU" sz="4000" b="1" dirty="0">
                <a:solidFill>
                  <a:srgbClr val="FF0000"/>
                </a:solidFill>
              </a:rPr>
              <a:t>: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7886700" cy="518457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     </a:t>
            </a:r>
            <a:r>
              <a:rPr lang="ru-RU" sz="3200" b="1" dirty="0"/>
              <a:t>Лимитирующим фактором процветания организма может быть как минимум, так и максимум экологического влияния, диапазон между которыми определяет </a:t>
            </a:r>
            <a:r>
              <a:rPr lang="ru-RU" sz="3200" b="1" u="sng" dirty="0"/>
              <a:t>степень выносливости </a:t>
            </a:r>
            <a:r>
              <a:rPr lang="ru-RU" sz="3200" b="1" dirty="0"/>
              <a:t>(</a:t>
            </a:r>
            <a:r>
              <a:rPr lang="ru-RU" sz="3200" b="1" i="1" dirty="0">
                <a:solidFill>
                  <a:srgbClr val="FF0000"/>
                </a:solidFill>
              </a:rPr>
              <a:t>толерантности</a:t>
            </a:r>
            <a:r>
              <a:rPr lang="ru-RU" sz="3200" b="1" dirty="0"/>
              <a:t>) организма к данному фактору.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rgbClr val="FF0000"/>
                </a:solidFill>
              </a:rPr>
              <a:t>Эврибионты</a:t>
            </a:r>
            <a:r>
              <a:rPr lang="ru-RU" sz="3000" b="1" dirty="0"/>
              <a:t> – это организмы с широким диапазоном толерантности по отношению к изучаемому фактору.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rgbClr val="FF0000"/>
                </a:solidFill>
              </a:rPr>
              <a:t>Стенобионты</a:t>
            </a:r>
            <a:r>
              <a:rPr lang="ru-RU" sz="3000" b="1" dirty="0"/>
              <a:t> - это организмы с узким диапазоном толерантности по отношению к изучаемому фактору.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Pictures\img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434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Палитра</vt:lpstr>
      <vt:lpstr>1_Палитра</vt:lpstr>
      <vt:lpstr>2_Палитра</vt:lpstr>
      <vt:lpstr>Оформление по умолчанию</vt:lpstr>
      <vt:lpstr>Презентация PowerPoint</vt:lpstr>
      <vt:lpstr>Презентация PowerPoint</vt:lpstr>
      <vt:lpstr>Типы экологических факторов</vt:lpstr>
      <vt:lpstr>Презентация PowerPoint</vt:lpstr>
      <vt:lpstr>Абиотические факторы -  это элементы неживой природы, которые действуют на живой организм </vt:lpstr>
      <vt:lpstr>Презентация PowerPoint</vt:lpstr>
      <vt:lpstr>Температура — важнейший из ограничивающих (лимитирующих) факторов. Пределами толерантности для любого вида являются максимальная и минимальная летальные температуры, за пределами которых вид смертельно поражают жара или холод. Если не принимать во внимание некоторые уникальные исключения, все живые существа способны жить при температуре между 0 и 50 °С, что обусловлено свойствами протоплазмы клеток.</vt:lpstr>
      <vt:lpstr>Закон толерантности Шелфорда:</vt:lpstr>
      <vt:lpstr>Презентация PowerPoint</vt:lpstr>
      <vt:lpstr>Влияние температуры</vt:lpstr>
      <vt:lpstr>Презентация PowerPoint</vt:lpstr>
      <vt:lpstr>Презентация PowerPoint</vt:lpstr>
      <vt:lpstr>Группы растений по отношению к температуре:</vt:lpstr>
      <vt:lpstr>Презентация PowerPoint</vt:lpstr>
      <vt:lpstr>По отношению к свету растения : </vt:lpstr>
      <vt:lpstr>Фотопериодизм     –фактор,  определяющий  длину  светового  дня  и  в свою  очередь  влияющий  на  проявление  других   факторов  среды</vt:lpstr>
      <vt:lpstr>Антропогенные факторы – это воздействие человека на природу</vt:lpstr>
      <vt:lpstr>Основные виды загрязнения</vt:lpstr>
      <vt:lpstr>Основные типы биотических факторов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биологии, 9 класс. Выполнила: учитель биологии Утева С.Б.</dc:title>
  <dc:creator>Светлана</dc:creator>
  <cp:lastModifiedBy>лицеист</cp:lastModifiedBy>
  <cp:revision>140</cp:revision>
  <dcterms:created xsi:type="dcterms:W3CDTF">2016-08-10T05:51:34Z</dcterms:created>
  <dcterms:modified xsi:type="dcterms:W3CDTF">2020-03-24T07:53:33Z</dcterms:modified>
</cp:coreProperties>
</file>