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3" r:id="rId5"/>
    <p:sldId id="258" r:id="rId6"/>
    <p:sldId id="260" r:id="rId7"/>
    <p:sldId id="264" r:id="rId8"/>
    <p:sldId id="270" r:id="rId9"/>
    <p:sldId id="271" r:id="rId10"/>
    <p:sldId id="272" r:id="rId11"/>
    <p:sldId id="261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76148" y="980728"/>
            <a:ext cx="521104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Западно-Сибирский </a:t>
            </a:r>
          </a:p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экономический район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4276" name="Picture 4" descr="https://i.ytimg.com/vi/gpb5Z8tsibA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217033"/>
            <a:ext cx="4680520" cy="388843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64427" y="6525344"/>
            <a:ext cx="4743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г</a:t>
            </a:r>
            <a:r>
              <a:rPr lang="ru-RU" dirty="0" err="1" smtClean="0"/>
              <a:t>.Комсомольск</a:t>
            </a:r>
            <a:r>
              <a:rPr lang="ru-RU" dirty="0" smtClean="0"/>
              <a:t>-на-Амуре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9212" y="-315416"/>
            <a:ext cx="82089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i="1" dirty="0">
              <a:solidFill>
                <a:srgbClr val="CCAF0A">
                  <a:lumMod val="20000"/>
                  <a:lumOff val="80000"/>
                </a:srgbClr>
              </a:solidFill>
            </a:endParaRPr>
          </a:p>
          <a:p>
            <a:pPr lvl="0"/>
            <a:r>
              <a:rPr lang="ru-RU" sz="2400" dirty="0">
                <a:solidFill>
                  <a:prstClr val="white"/>
                </a:solidFill>
              </a:rPr>
              <a:t>Уровень урбанизации района – 71%. Наиболее урбанизированные территории – </a:t>
            </a:r>
            <a:r>
              <a:rPr lang="ru-RU" sz="2400" dirty="0" smtClean="0">
                <a:solidFill>
                  <a:prstClr val="white"/>
                </a:solidFill>
              </a:rPr>
              <a:t>Новосибирская область, Кемеровская </a:t>
            </a:r>
            <a:r>
              <a:rPr lang="ru-RU" sz="2400" dirty="0">
                <a:solidFill>
                  <a:prstClr val="white"/>
                </a:solidFill>
              </a:rPr>
              <a:t>область, где этот показатель достигает 87%, и Ханты-Мансийский АО – урбанизация 91%. Наиболее низкий уровень урбанизации в республике Алтай. Наибольшая плотность населения в </a:t>
            </a:r>
            <a:r>
              <a:rPr lang="ru-RU" sz="2400" dirty="0" smtClean="0">
                <a:solidFill>
                  <a:prstClr val="white"/>
                </a:solidFill>
              </a:rPr>
              <a:t>Кемеровской, Новосибирской областях </a:t>
            </a:r>
            <a:r>
              <a:rPr lang="ru-RU" sz="2400" dirty="0">
                <a:solidFill>
                  <a:prstClr val="white"/>
                </a:solidFill>
              </a:rPr>
              <a:t>– 29 чел. на кв. км., наименьшая – в Ямало-Ненецком АО – менее 1 чел. на кв. км.</a:t>
            </a:r>
            <a:endParaRPr lang="ru-RU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01008"/>
            <a:ext cx="4176464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01008"/>
            <a:ext cx="3456384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723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88640"/>
            <a:ext cx="90312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Хозяйство Западной Сибири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052736"/>
            <a:ext cx="799288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b="1" dirty="0" smtClean="0"/>
          </a:p>
          <a:p>
            <a:pPr algn="just"/>
            <a:r>
              <a:rPr lang="ru-RU" sz="2000" b="1" dirty="0" smtClean="0"/>
              <a:t>В пределах Западной Сибири выделяют два природно-хозяйственных комплекса:</a:t>
            </a:r>
          </a:p>
          <a:p>
            <a:pPr algn="just"/>
            <a:endParaRPr lang="ru-RU" sz="2000" b="1" dirty="0" smtClean="0"/>
          </a:p>
          <a:p>
            <a:r>
              <a:rPr lang="ru-RU" sz="2400" dirty="0" smtClean="0"/>
              <a:t>1.    </a:t>
            </a:r>
            <a:r>
              <a:rPr lang="ru-RU" sz="2400" dirty="0" smtClean="0"/>
              <a:t>Западно-Сибирский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2.    </a:t>
            </a:r>
            <a:r>
              <a:rPr lang="ru-RU" sz="2400" dirty="0" err="1" smtClean="0"/>
              <a:t>Кузнецко-Алтайский</a:t>
            </a:r>
            <a:endParaRPr lang="ru-RU" sz="2400" dirty="0" smtClean="0"/>
          </a:p>
          <a:p>
            <a:endParaRPr lang="ru-RU" sz="20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ru-RU" sz="20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ru-RU" sz="2000" b="1" dirty="0" smtClean="0"/>
              <a:t>Основным фактором развития района являются огромные минеральные богатства:</a:t>
            </a:r>
          </a:p>
          <a:p>
            <a:r>
              <a:rPr lang="ru-RU" sz="2400" dirty="0" smtClean="0"/>
              <a:t>1.   Нефть</a:t>
            </a:r>
          </a:p>
          <a:p>
            <a:r>
              <a:rPr lang="ru-RU" sz="2400" dirty="0" smtClean="0"/>
              <a:t>2.   Газ</a:t>
            </a:r>
          </a:p>
          <a:p>
            <a:r>
              <a:rPr lang="ru-RU" sz="2400" dirty="0" smtClean="0"/>
              <a:t>3.   Каменный уголь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486916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2658" y="1340768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prstClr val="white"/>
                </a:solidFill>
              </a:rPr>
              <a:t>1.Топливная </a:t>
            </a:r>
            <a:r>
              <a:rPr lang="ru-RU" sz="3600" b="1" dirty="0" smtClean="0">
                <a:solidFill>
                  <a:prstClr val="white"/>
                </a:solidFill>
              </a:rPr>
              <a:t>промышленность, </a:t>
            </a:r>
            <a:endParaRPr lang="ru-RU" sz="3600" b="1" dirty="0" smtClean="0">
              <a:solidFill>
                <a:prstClr val="white"/>
              </a:solidFill>
            </a:endParaRPr>
          </a:p>
          <a:p>
            <a:r>
              <a:rPr lang="ru-RU" sz="3600" b="1" dirty="0" smtClean="0">
                <a:solidFill>
                  <a:prstClr val="white"/>
                </a:solidFill>
              </a:rPr>
              <a:t>2.Черная </a:t>
            </a:r>
            <a:r>
              <a:rPr lang="ru-RU" sz="3600" b="1" dirty="0">
                <a:solidFill>
                  <a:prstClr val="white"/>
                </a:solidFill>
              </a:rPr>
              <a:t>металлургия, </a:t>
            </a:r>
            <a:endParaRPr lang="ru-RU" sz="3600" b="1" dirty="0" smtClean="0">
              <a:solidFill>
                <a:prstClr val="white"/>
              </a:solidFill>
            </a:endParaRPr>
          </a:p>
          <a:p>
            <a:r>
              <a:rPr lang="ru-RU" sz="3600" b="1" dirty="0" smtClean="0">
                <a:solidFill>
                  <a:prstClr val="white"/>
                </a:solidFill>
              </a:rPr>
              <a:t>3.Химическая, </a:t>
            </a:r>
            <a:endParaRPr lang="ru-RU" sz="3600" b="1" dirty="0" smtClean="0">
              <a:solidFill>
                <a:prstClr val="white"/>
              </a:solidFill>
            </a:endParaRPr>
          </a:p>
          <a:p>
            <a:r>
              <a:rPr lang="ru-RU" sz="3600" b="1" dirty="0" smtClean="0">
                <a:solidFill>
                  <a:prstClr val="white"/>
                </a:solidFill>
              </a:rPr>
              <a:t>4.Нефтехимическая, </a:t>
            </a:r>
            <a:endParaRPr lang="ru-RU" sz="3600" b="1" dirty="0" smtClean="0">
              <a:solidFill>
                <a:prstClr val="white"/>
              </a:solidFill>
            </a:endParaRPr>
          </a:p>
          <a:p>
            <a:r>
              <a:rPr lang="ru-RU" sz="3600" b="1" dirty="0" smtClean="0">
                <a:solidFill>
                  <a:prstClr val="white"/>
                </a:solidFill>
              </a:rPr>
              <a:t>5.Машиностроение</a:t>
            </a:r>
            <a:r>
              <a:rPr lang="ru-RU" sz="3600" b="1" dirty="0">
                <a:solidFill>
                  <a:prstClr val="white"/>
                </a:solidFill>
              </a:rPr>
              <a:t>, </a:t>
            </a:r>
            <a:endParaRPr lang="ru-RU" sz="3600" b="1" dirty="0" smtClean="0">
              <a:solidFill>
                <a:prstClr val="white"/>
              </a:solidFill>
            </a:endParaRPr>
          </a:p>
          <a:p>
            <a:r>
              <a:rPr lang="ru-RU" sz="3600" b="1" dirty="0" smtClean="0">
                <a:solidFill>
                  <a:prstClr val="white"/>
                </a:solidFill>
              </a:rPr>
              <a:t>6.Сельское </a:t>
            </a:r>
            <a:r>
              <a:rPr lang="ru-RU" sz="3600" b="1" dirty="0" smtClean="0">
                <a:solidFill>
                  <a:prstClr val="white"/>
                </a:solidFill>
              </a:rPr>
              <a:t>хозяйство – на юге  </a:t>
            </a:r>
            <a:r>
              <a:rPr lang="ru-RU" sz="3600" b="1" dirty="0" smtClean="0">
                <a:solidFill>
                  <a:prstClr val="white"/>
                </a:solidFill>
              </a:rPr>
              <a:t>(зерновое </a:t>
            </a:r>
            <a:r>
              <a:rPr lang="ru-RU" sz="3600" b="1" dirty="0">
                <a:solidFill>
                  <a:prstClr val="white"/>
                </a:solidFill>
              </a:rPr>
              <a:t>хозяйство и </a:t>
            </a:r>
            <a:r>
              <a:rPr lang="ru-RU" sz="3600" b="1" dirty="0" smtClean="0">
                <a:solidFill>
                  <a:prstClr val="white"/>
                </a:solidFill>
              </a:rPr>
              <a:t>животноводство) 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04664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ln w="11430"/>
                <a:gradFill>
                  <a:gsLst>
                    <a:gs pos="0">
                      <a:srgbClr val="CCAF0A">
                        <a:tint val="70000"/>
                        <a:satMod val="245000"/>
                      </a:srgbClr>
                    </a:gs>
                    <a:gs pos="75000">
                      <a:srgbClr val="CCAF0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AF0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Отрасли специализации хозяйства</a:t>
            </a:r>
            <a:endParaRPr lang="ru-RU" sz="3600" b="1" dirty="0">
              <a:ln w="11430"/>
              <a:gradFill>
                <a:gsLst>
                  <a:gs pos="0">
                    <a:srgbClr val="CCAF0A">
                      <a:tint val="70000"/>
                      <a:satMod val="245000"/>
                    </a:srgbClr>
                  </a:gs>
                  <a:gs pos="75000">
                    <a:srgbClr val="CCAF0A">
                      <a:tint val="90000"/>
                      <a:shade val="60000"/>
                      <a:satMod val="240000"/>
                    </a:srgbClr>
                  </a:gs>
                  <a:gs pos="100000">
                    <a:srgbClr val="CCAF0A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831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49694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prstClr val="white"/>
                </a:solidFill>
              </a:rPr>
              <a:t>Центр </a:t>
            </a:r>
            <a:r>
              <a:rPr lang="ru-RU" sz="2800" u="sng" dirty="0">
                <a:solidFill>
                  <a:prstClr val="white"/>
                </a:solidFill>
              </a:rPr>
              <a:t>нефтепереработки</a:t>
            </a:r>
            <a:r>
              <a:rPr lang="ru-RU" sz="2800" dirty="0">
                <a:solidFill>
                  <a:prstClr val="white"/>
                </a:solidFill>
              </a:rPr>
              <a:t> находится в городе </a:t>
            </a:r>
            <a:r>
              <a:rPr lang="ru-RU" sz="2800" dirty="0" smtClean="0">
                <a:solidFill>
                  <a:prstClr val="white"/>
                </a:solidFill>
              </a:rPr>
              <a:t>Омске. </a:t>
            </a:r>
            <a:endParaRPr lang="ru-RU" sz="2800" dirty="0">
              <a:solidFill>
                <a:prstClr val="white"/>
              </a:solidFill>
            </a:endParaRPr>
          </a:p>
          <a:p>
            <a:pPr lvl="0"/>
            <a:r>
              <a:rPr lang="ru-RU" sz="2800" dirty="0">
                <a:solidFill>
                  <a:prstClr val="white"/>
                </a:solidFill>
              </a:rPr>
              <a:t>Крупнейший центр </a:t>
            </a:r>
            <a:r>
              <a:rPr lang="ru-RU" sz="2800" u="sng" dirty="0" smtClean="0">
                <a:solidFill>
                  <a:prstClr val="white"/>
                </a:solidFill>
              </a:rPr>
              <a:t>черной металлургии </a:t>
            </a:r>
            <a:r>
              <a:rPr lang="ru-RU" sz="2800" dirty="0">
                <a:solidFill>
                  <a:prstClr val="white"/>
                </a:solidFill>
              </a:rPr>
              <a:t>– Новокузнецк.</a:t>
            </a:r>
          </a:p>
          <a:p>
            <a:pPr lvl="0"/>
            <a:r>
              <a:rPr lang="ru-RU" sz="2800" dirty="0">
                <a:solidFill>
                  <a:prstClr val="white"/>
                </a:solidFill>
              </a:rPr>
              <a:t>Центры </a:t>
            </a:r>
            <a:r>
              <a:rPr lang="ru-RU" sz="2800" u="sng" dirty="0">
                <a:solidFill>
                  <a:prstClr val="white"/>
                </a:solidFill>
              </a:rPr>
              <a:t>цветной металлургии</a:t>
            </a:r>
            <a:r>
              <a:rPr lang="ru-RU" sz="2800" dirty="0">
                <a:solidFill>
                  <a:prstClr val="white"/>
                </a:solidFill>
              </a:rPr>
              <a:t> – Белово, Новосибирск.</a:t>
            </a:r>
          </a:p>
          <a:p>
            <a:pPr lvl="0"/>
            <a:r>
              <a:rPr lang="ru-RU" sz="2800" dirty="0">
                <a:solidFill>
                  <a:prstClr val="white"/>
                </a:solidFill>
              </a:rPr>
              <a:t>Центры машиностроения: Кемерово, Новокузнецк (</a:t>
            </a:r>
            <a:r>
              <a:rPr lang="ru-RU" sz="2800" u="sng" dirty="0">
                <a:solidFill>
                  <a:prstClr val="white"/>
                </a:solidFill>
              </a:rPr>
              <a:t>тяжелое машиностроение</a:t>
            </a:r>
            <a:r>
              <a:rPr lang="ru-RU" sz="2800" dirty="0">
                <a:solidFill>
                  <a:prstClr val="white"/>
                </a:solidFill>
              </a:rPr>
              <a:t>), Новосибирск, Барнаул, Рубцовск (</a:t>
            </a:r>
            <a:r>
              <a:rPr lang="ru-RU" sz="2800" u="sng" dirty="0">
                <a:solidFill>
                  <a:prstClr val="white"/>
                </a:solidFill>
              </a:rPr>
              <a:t>сельскохозяйственное машиностроение</a:t>
            </a:r>
            <a:r>
              <a:rPr lang="ru-RU" sz="2800" dirty="0">
                <a:solidFill>
                  <a:prstClr val="white"/>
                </a:solidFill>
              </a:rPr>
              <a:t>), Томск.</a:t>
            </a:r>
          </a:p>
          <a:p>
            <a:pPr lvl="0"/>
            <a:r>
              <a:rPr lang="ru-RU" sz="2800" dirty="0">
                <a:solidFill>
                  <a:prstClr val="white"/>
                </a:solidFill>
              </a:rPr>
              <a:t>Центры </a:t>
            </a:r>
            <a:r>
              <a:rPr lang="ru-RU" sz="2800" u="sng" dirty="0">
                <a:solidFill>
                  <a:prstClr val="white"/>
                </a:solidFill>
              </a:rPr>
              <a:t>химической промышленности </a:t>
            </a:r>
            <a:r>
              <a:rPr lang="ru-RU" sz="2800" dirty="0">
                <a:solidFill>
                  <a:prstClr val="white"/>
                </a:solidFill>
              </a:rPr>
              <a:t>– Кемерово, Новосибирск, Омск.</a:t>
            </a:r>
          </a:p>
          <a:p>
            <a:pPr lvl="0"/>
            <a:r>
              <a:rPr lang="ru-RU" sz="2800" dirty="0">
                <a:solidFill>
                  <a:prstClr val="white"/>
                </a:solidFill>
              </a:rPr>
              <a:t>В Алтайском крае и республике Алтай традиционно развито сельское хозяйство.</a:t>
            </a:r>
          </a:p>
        </p:txBody>
      </p:sp>
    </p:spTree>
    <p:extLst>
      <p:ext uri="{BB962C8B-B14F-4D97-AF65-F5344CB8AC3E}">
        <p14:creationId xmlns:p14="http://schemas.microsoft.com/office/powerpoint/2010/main" val="379288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57" y="231324"/>
            <a:ext cx="2616006" cy="3053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57" y="3645024"/>
            <a:ext cx="3453263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1812"/>
            <a:ext cx="4320480" cy="289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645024"/>
            <a:ext cx="3744416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045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88640"/>
            <a:ext cx="70978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Визитная карточка района: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3250" name="Picture 2" descr="http://zoozel.ru/gallery/images/1083320_zapadno-vostochnaya-sibir-na-kar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124744"/>
            <a:ext cx="3248025" cy="542882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1124744"/>
            <a:ext cx="4824028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Площадь: </a:t>
            </a:r>
            <a:r>
              <a:rPr lang="ru-RU" sz="2400" dirty="0" smtClean="0"/>
              <a:t>2 451,1 тыс. км²</a:t>
            </a:r>
          </a:p>
          <a:p>
            <a:pPr algn="just"/>
            <a:r>
              <a:rPr lang="ru-RU" sz="2400" dirty="0" smtClean="0"/>
              <a:t>(15 % территории России)</a:t>
            </a:r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Население: </a:t>
            </a:r>
            <a:r>
              <a:rPr lang="ru-RU" sz="2400" dirty="0" smtClean="0"/>
              <a:t>16,6 млн чел</a:t>
            </a:r>
          </a:p>
          <a:p>
            <a:pPr algn="just"/>
            <a:r>
              <a:rPr lang="ru-RU" sz="2400" dirty="0" smtClean="0"/>
              <a:t>(около 10 % населения России)</a:t>
            </a:r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Состав территории: </a:t>
            </a:r>
            <a:r>
              <a:rPr lang="ru-RU" sz="24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 субъектов федерации</a:t>
            </a:r>
          </a:p>
          <a:p>
            <a:pPr algn="just"/>
            <a:r>
              <a:rPr lang="ru-RU" sz="24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(1 республика, 1 край, 2 АО и 5 областей)</a:t>
            </a:r>
          </a:p>
          <a:p>
            <a:endParaRPr lang="ru-RU" sz="240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171732"/>
            <a:ext cx="46800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Крупнейшие города:</a:t>
            </a:r>
            <a:r>
              <a:rPr lang="ru-RU" sz="2400" i="1" dirty="0" smtClean="0"/>
              <a:t> </a:t>
            </a:r>
          </a:p>
          <a:p>
            <a:r>
              <a:rPr lang="ru-RU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Новосибирск (1,53 млн. чел.), Омск (1,25 млн. чел.), Барнаул (681 тыс. чел.), Новокузнецк (620 тыс. чел.), Тюмень (610 тыс. чел.).</a:t>
            </a:r>
            <a:endParaRPr lang="ru-RU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24544" y="188640"/>
            <a:ext cx="98285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Географическое положение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7991" y="1069197"/>
            <a:ext cx="52565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Западно-Сибирский </a:t>
            </a:r>
            <a:r>
              <a:rPr lang="ru-RU" sz="2400" b="1" dirty="0" smtClean="0"/>
              <a:t>экономический район занимает обширное пространство к востоку от Уральских гор, простираясь почти до Енисея. Но особенно велика протяженность с севера на юг. На западе район граничит с Северным и Уральским экономическими районами, на юге – с Казахстаном, Китаем и Монголией, на севере – имеет выход в Карское море, на востоке – </a:t>
            </a:r>
            <a:r>
              <a:rPr lang="ru-RU" sz="2400" b="1" dirty="0" err="1" smtClean="0"/>
              <a:t>Восточно-Сибирским</a:t>
            </a:r>
            <a:r>
              <a:rPr lang="ru-RU" sz="2400" b="1" dirty="0" smtClean="0"/>
              <a:t> экономическим районом.</a:t>
            </a:r>
            <a:endParaRPr lang="ru-RU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575" y="1196752"/>
            <a:ext cx="3245555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CCAF0A">
                    <a:lumMod val="60000"/>
                    <a:lumOff val="40000"/>
                  </a:srgbClr>
                </a:solidFill>
              </a:rPr>
              <a:t>Особенности экономико-географического положения </a:t>
            </a:r>
            <a:r>
              <a:rPr lang="ru-RU" sz="3600" b="1" dirty="0" smtClean="0">
                <a:solidFill>
                  <a:srgbClr val="CCAF0A">
                    <a:lumMod val="60000"/>
                    <a:lumOff val="40000"/>
                  </a:srgbClr>
                </a:solidFill>
              </a:rPr>
              <a:t>района</a:t>
            </a:r>
            <a:endParaRPr lang="ru-RU" sz="3600" b="1" dirty="0">
              <a:solidFill>
                <a:srgbClr val="CCAF0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628800"/>
            <a:ext cx="43204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prstClr val="white"/>
                </a:solidFill>
              </a:rPr>
              <a:t>1. Относительная </a:t>
            </a:r>
            <a:r>
              <a:rPr lang="ru-RU" sz="2800" b="1" dirty="0">
                <a:solidFill>
                  <a:prstClr val="white"/>
                </a:solidFill>
              </a:rPr>
              <a:t>близость к развитым районам европейской части России</a:t>
            </a:r>
          </a:p>
          <a:p>
            <a:pPr lvl="0"/>
            <a:r>
              <a:rPr lang="ru-RU" sz="2800" b="1" dirty="0">
                <a:solidFill>
                  <a:prstClr val="white"/>
                </a:solidFill>
              </a:rPr>
              <a:t>2. </a:t>
            </a:r>
            <a:r>
              <a:rPr lang="ru-RU" sz="2800" b="1" dirty="0" smtClean="0">
                <a:solidFill>
                  <a:prstClr val="white"/>
                </a:solidFill>
              </a:rPr>
              <a:t>Близость </a:t>
            </a:r>
            <a:r>
              <a:rPr lang="ru-RU" sz="2800" b="1" dirty="0">
                <a:solidFill>
                  <a:prstClr val="white"/>
                </a:solidFill>
              </a:rPr>
              <a:t>к ресурсам</a:t>
            </a:r>
          </a:p>
          <a:p>
            <a:pPr lvl="0"/>
            <a:r>
              <a:rPr lang="ru-RU" sz="2800" b="1" dirty="0">
                <a:solidFill>
                  <a:prstClr val="white"/>
                </a:solidFill>
              </a:rPr>
              <a:t>3. </a:t>
            </a:r>
            <a:r>
              <a:rPr lang="ru-RU" sz="2800" b="1" dirty="0" smtClean="0">
                <a:solidFill>
                  <a:prstClr val="white"/>
                </a:solidFill>
              </a:rPr>
              <a:t>Транзитное </a:t>
            </a:r>
            <a:r>
              <a:rPr lang="ru-RU" sz="2800" b="1" dirty="0" smtClean="0">
                <a:solidFill>
                  <a:prstClr val="white"/>
                </a:solidFill>
              </a:rPr>
              <a:t>положение между …</a:t>
            </a:r>
            <a:endParaRPr lang="ru-RU" sz="2800" b="1" dirty="0">
              <a:solidFill>
                <a:prstClr val="white"/>
              </a:solidFill>
            </a:endParaRPr>
          </a:p>
          <a:p>
            <a:pPr lvl="0"/>
            <a:r>
              <a:rPr lang="ru-RU" sz="2800" b="1" dirty="0">
                <a:solidFill>
                  <a:prstClr val="white"/>
                </a:solidFill>
              </a:rPr>
              <a:t>4. </a:t>
            </a:r>
            <a:r>
              <a:rPr lang="ru-RU" sz="2800" b="1" dirty="0" smtClean="0">
                <a:solidFill>
                  <a:prstClr val="white"/>
                </a:solidFill>
              </a:rPr>
              <a:t>Наличие </a:t>
            </a:r>
            <a:r>
              <a:rPr lang="ru-RU" sz="2800" b="1" dirty="0">
                <a:solidFill>
                  <a:prstClr val="white"/>
                </a:solidFill>
              </a:rPr>
              <a:t>выхода к морю </a:t>
            </a:r>
            <a:r>
              <a:rPr lang="ru-RU" sz="2800" b="1" dirty="0" smtClean="0">
                <a:solidFill>
                  <a:prstClr val="white"/>
                </a:solidFill>
              </a:rPr>
              <a:t>(к </a:t>
            </a:r>
            <a:r>
              <a:rPr lang="ru-RU" sz="2800" b="1" dirty="0">
                <a:solidFill>
                  <a:prstClr val="white"/>
                </a:solidFill>
              </a:rPr>
              <a:t>Северному морскому пути)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1460977"/>
            <a:ext cx="3528391" cy="5280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278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0740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Особенности природы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6351" y="1111970"/>
            <a:ext cx="867645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Большую часть территории района занимает </a:t>
            </a:r>
            <a:r>
              <a:rPr lang="ru-RU" sz="2200" b="1" dirty="0" err="1" smtClean="0"/>
              <a:t>Западно-Сибирская</a:t>
            </a:r>
            <a:r>
              <a:rPr lang="ru-RU" sz="2200" b="1" dirty="0" smtClean="0"/>
              <a:t> равнина. На юго-востоке расположена горная система Алтай – самая высокая часть Западной Сибири (гора Белуха – 4506 метров). Большая часть Западной Сибири расположена в пределах континентального климата умеренного пояса, а северная ее часть находится в пределах субарктического и арктического поясов, поэтому ее климат носит континентальный характер. Средняя температура в январе от −15 °С (на юге) до −40 °С (на севере). Средняя температура в июле от +5 °С (на севере) до +20 °С (на юге). Значительная часть территории находится в пределах вечной мерзлоты. Западная Сибирь охватывает пять природных зон: тундру, лесотундру, тайгу, лесостепь и степь. Большая часть Западной Сибири заболочена, здесь наибольшая площадь болот в мире. Крупнейшее озеро региона – Чаны, крупнейшие реки – Обь, Иртыш.</a:t>
            </a:r>
            <a:endParaRPr lang="ru-RU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6867" y="1582949"/>
            <a:ext cx="514806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Западная Сибирь богата полезными ископаемыми – </a:t>
            </a:r>
            <a:r>
              <a:rPr lang="ru-RU" sz="2400" u="sng" dirty="0" smtClean="0"/>
              <a:t>нефтью, газом, углем, рудами</a:t>
            </a:r>
            <a:r>
              <a:rPr lang="ru-RU" sz="2400" dirty="0" smtClean="0"/>
              <a:t>. Площадь перспективных нефтегазоносных территорий оценена более чем в 1,7 млн. км</a:t>
            </a:r>
            <a:r>
              <a:rPr lang="ru-RU" sz="2400" baseline="30000" dirty="0" smtClean="0"/>
              <a:t>2</a:t>
            </a:r>
            <a:r>
              <a:rPr lang="ru-RU" sz="2400" dirty="0" smtClean="0"/>
              <a:t>. Месторождения </a:t>
            </a:r>
            <a:r>
              <a:rPr lang="ru-RU" sz="2400" u="sng" dirty="0" smtClean="0"/>
              <a:t>природного газа </a:t>
            </a:r>
            <a:r>
              <a:rPr lang="ru-RU" sz="2400" dirty="0" smtClean="0"/>
              <a:t>в приполярном районе – Медвежье, Уренгой и другие, в Заполярье – </a:t>
            </a:r>
            <a:r>
              <a:rPr lang="ru-RU" sz="2400" dirty="0" err="1" smtClean="0"/>
              <a:t>Ямбургское</a:t>
            </a:r>
            <a:r>
              <a:rPr lang="ru-RU" sz="2400" dirty="0" smtClean="0"/>
              <a:t>, </a:t>
            </a:r>
            <a:r>
              <a:rPr lang="ru-RU" sz="2400" dirty="0" err="1" smtClean="0"/>
              <a:t>Иванковское</a:t>
            </a:r>
            <a:r>
              <a:rPr lang="ru-RU" sz="2400" dirty="0" smtClean="0"/>
              <a:t> и другие. </a:t>
            </a:r>
            <a:r>
              <a:rPr lang="ru-RU" sz="2400" dirty="0" smtClean="0"/>
              <a:t>Крупные месторождения </a:t>
            </a:r>
            <a:r>
              <a:rPr lang="ru-RU" sz="2400" u="sng" dirty="0" smtClean="0"/>
              <a:t>нефти </a:t>
            </a:r>
            <a:r>
              <a:rPr lang="ru-RU" sz="2400" dirty="0" smtClean="0"/>
              <a:t>– </a:t>
            </a:r>
            <a:r>
              <a:rPr lang="ru-RU" sz="2400" dirty="0" err="1" smtClean="0"/>
              <a:t>Самотлор</a:t>
            </a:r>
            <a:r>
              <a:rPr lang="ru-RU" sz="2400" dirty="0" smtClean="0"/>
              <a:t>, </a:t>
            </a:r>
            <a:r>
              <a:rPr lang="ru-RU" sz="2400" dirty="0" err="1" smtClean="0"/>
              <a:t>Шаимское</a:t>
            </a:r>
            <a:r>
              <a:rPr lang="ru-RU" sz="2400" dirty="0" smtClean="0"/>
              <a:t>, Усть-Балыкское.</a:t>
            </a:r>
            <a:endParaRPr lang="ru-RU" sz="24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66099" y="0"/>
            <a:ext cx="65658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Природные ресурсы</a:t>
            </a:r>
          </a:p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Западной Сибири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82948"/>
            <a:ext cx="3816424" cy="501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44205"/>
            <a:ext cx="5184576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>
                <a:solidFill>
                  <a:prstClr val="white"/>
                </a:solidFill>
              </a:rPr>
              <a:t>Этот район также богат и </a:t>
            </a:r>
            <a:r>
              <a:rPr lang="ru-RU" sz="2400" u="sng" dirty="0">
                <a:solidFill>
                  <a:prstClr val="white"/>
                </a:solidFill>
              </a:rPr>
              <a:t>углем</a:t>
            </a:r>
            <a:r>
              <a:rPr lang="ru-RU" sz="2400" dirty="0">
                <a:solidFill>
                  <a:prstClr val="white"/>
                </a:solidFill>
              </a:rPr>
              <a:t>. Основные его ресурсы находятся в Кузбассе (Кемеровская область), запасы которого оцениваются в 600 млрд. тонн. Около 30% кузнецких углей – коксующиеся. На северо-востоке Кемеровской области находится западное крыло Канско-Ачинского бассейна </a:t>
            </a:r>
            <a:r>
              <a:rPr lang="ru-RU" sz="2400" u="sng" dirty="0">
                <a:solidFill>
                  <a:prstClr val="white"/>
                </a:solidFill>
              </a:rPr>
              <a:t>бурых углей</a:t>
            </a:r>
            <a:r>
              <a:rPr lang="ru-RU" sz="2400" dirty="0">
                <a:solidFill>
                  <a:prstClr val="white"/>
                </a:solidFill>
              </a:rPr>
              <a:t>. </a:t>
            </a:r>
          </a:p>
          <a:p>
            <a:pPr lvl="0" algn="just"/>
            <a:r>
              <a:rPr lang="ru-RU" sz="2400" dirty="0">
                <a:solidFill>
                  <a:prstClr val="white"/>
                </a:solidFill>
              </a:rPr>
              <a:t>Велика и рудная база Западной Сибири. Новосибирская и Кемеровская области богаты известняками. Западная Сибирь располагает термальными </a:t>
            </a:r>
            <a:r>
              <a:rPr lang="ru-RU" sz="2400" dirty="0" err="1">
                <a:solidFill>
                  <a:prstClr val="white"/>
                </a:solidFill>
              </a:rPr>
              <a:t>йодо</a:t>
            </a:r>
            <a:r>
              <a:rPr lang="ru-RU" sz="2400" dirty="0">
                <a:solidFill>
                  <a:prstClr val="white"/>
                </a:solidFill>
              </a:rPr>
              <a:t>-бромистыми источниками. Алтай богат строительными материалами.</a:t>
            </a:r>
          </a:p>
          <a:p>
            <a:pPr lvl="0"/>
            <a:endParaRPr lang="ru-RU" sz="2400" dirty="0">
              <a:solidFill>
                <a:prstClr val="white"/>
              </a:solidFill>
            </a:endParaRPr>
          </a:p>
          <a:p>
            <a:pPr lvl="0"/>
            <a:r>
              <a:rPr lang="ru-RU" sz="1600" dirty="0" smtClean="0">
                <a:solidFill>
                  <a:prstClr val="white"/>
                </a:solidFill>
              </a:rPr>
              <a:t>.</a:t>
            </a:r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65" y="332656"/>
            <a:ext cx="2878396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64" y="2708920"/>
            <a:ext cx="2986408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288" y="4869160"/>
            <a:ext cx="340995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2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0"/>
            <a:ext cx="3883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Население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908720"/>
            <a:ext cx="4245909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Население района – 16,6 млн. чел. </a:t>
            </a:r>
          </a:p>
          <a:p>
            <a:r>
              <a:rPr lang="ru-RU" sz="3200" dirty="0" smtClean="0"/>
              <a:t>Этнический состав района разнообразен, 90% – русские. </a:t>
            </a:r>
          </a:p>
          <a:p>
            <a:r>
              <a:rPr lang="ru-RU" sz="3200" dirty="0" smtClean="0"/>
              <a:t>К коренным народам Западной Сибири относят:  </a:t>
            </a:r>
            <a:r>
              <a:rPr lang="ru-RU" sz="3200" dirty="0" err="1" smtClean="0"/>
              <a:t>хантов</a:t>
            </a:r>
            <a:r>
              <a:rPr lang="ru-RU" sz="3200" dirty="0" smtClean="0"/>
              <a:t>, манси, ненцев. </a:t>
            </a:r>
          </a:p>
          <a:p>
            <a:endParaRPr lang="ru-RU" sz="28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84784"/>
            <a:ext cx="4621224" cy="3812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76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7848" y="404664"/>
            <a:ext cx="75608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>
                <a:solidFill>
                  <a:prstClr val="white"/>
                </a:solidFill>
              </a:rPr>
              <a:t>Большинство населения Западно-Сибирского экономического района исповедует православие, некоторые коренные народы исповедуют свои собственные местные верования. Средняя плотность населения (6 человек на 1 км</a:t>
            </a:r>
            <a:r>
              <a:rPr lang="ru-RU" sz="2400" baseline="30000" dirty="0">
                <a:solidFill>
                  <a:prstClr val="white"/>
                </a:solidFill>
              </a:rPr>
              <a:t>2</a:t>
            </a:r>
            <a:r>
              <a:rPr lang="ru-RU" sz="2400" dirty="0">
                <a:solidFill>
                  <a:prstClr val="white"/>
                </a:solidFill>
              </a:rPr>
              <a:t>) — самая высо­кая среди экономических районов азиатской части России.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84984"/>
            <a:ext cx="4176464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84984"/>
            <a:ext cx="3600399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05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173</TotalTime>
  <Words>551</Words>
  <Application>Microsoft Office PowerPoint</Application>
  <PresentationFormat>Экран (4:3)</PresentationFormat>
  <Paragraphs>67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Техническая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 Windows</cp:lastModifiedBy>
  <cp:revision>25</cp:revision>
  <dcterms:created xsi:type="dcterms:W3CDTF">2018-03-21T08:10:34Z</dcterms:created>
  <dcterms:modified xsi:type="dcterms:W3CDTF">2020-04-21T07:10:01Z</dcterms:modified>
</cp:coreProperties>
</file>