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9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A48C6-E527-4989-8CA7-EBBB4E3AA08E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D7F71-AFA3-4CE3-9CE4-B1B5EE682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35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Языковые </a:t>
            </a:r>
            <a:r>
              <a:rPr lang="ru-RU" smtClean="0"/>
              <a:t>средства выразительности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Проверьте себя!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861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833438" y="833438"/>
            <a:ext cx="778033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ru-RU" altLang="ru-RU" sz="2800" b="1">
                <a:solidFill>
                  <a:srgbClr val="006666"/>
                </a:solidFill>
              </a:rPr>
              <a:t>5.</a:t>
            </a:r>
            <a:r>
              <a:rPr lang="ru-RU" altLang="ru-RU" sz="2800">
                <a:solidFill>
                  <a:srgbClr val="006666"/>
                </a:solidFill>
              </a:rPr>
              <a:t> Какое средство речевой выразительности используется в предложении: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>
          <a:xfrm>
            <a:off x="838200" y="2362200"/>
            <a:ext cx="7693025" cy="3724275"/>
          </a:xfrm>
        </p:spPr>
        <p:txBody>
          <a:bodyPr anchor="t"/>
          <a:lstStyle/>
          <a:p>
            <a:pPr marL="533400" indent="-531813" eaLnBrk="1" hangingPunct="1">
              <a:lnSpc>
                <a:spcPct val="100000"/>
              </a:lnSpc>
              <a:spcBef>
                <a:spcPts val="700"/>
              </a:spcBef>
              <a:buClrTx/>
              <a:buSzPct val="75000"/>
              <a:buFontTx/>
              <a:buNone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800" i="1" smtClean="0">
                <a:solidFill>
                  <a:srgbClr val="003366"/>
                </a:solidFill>
              </a:rPr>
              <a:t>«И он готов ради этого работать день 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700"/>
              </a:spcBef>
              <a:buClrTx/>
              <a:buSzPct val="75000"/>
              <a:buFontTx/>
              <a:buNone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800" i="1" smtClean="0">
                <a:solidFill>
                  <a:srgbClr val="003366"/>
                </a:solidFill>
              </a:rPr>
              <a:t>и ночь, трудиться не покладая рук».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7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800" b="0" i="1" smtClean="0">
                <a:solidFill>
                  <a:srgbClr val="003366"/>
                </a:solidFill>
              </a:rPr>
              <a:t>Эпитет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7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800" b="0" i="1" smtClean="0">
                <a:solidFill>
                  <a:srgbClr val="003366"/>
                </a:solidFill>
              </a:rPr>
              <a:t>Олицетворение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7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800" b="0" i="1" smtClean="0">
                <a:solidFill>
                  <a:srgbClr val="003366"/>
                </a:solidFill>
              </a:rPr>
              <a:t>Синтаксический параллелизм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7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800" b="0" i="1" smtClean="0">
                <a:solidFill>
                  <a:srgbClr val="003366"/>
                </a:solidFill>
              </a:rPr>
              <a:t>Фразеологизмы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700"/>
              </a:spcBef>
              <a:buClrTx/>
              <a:buSzPct val="75000"/>
              <a:buFontTx/>
              <a:buNone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endParaRPr lang="ru-RU" sz="2800" b="0" i="1" smtClean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4427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833438" y="833438"/>
            <a:ext cx="778033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ru-RU" altLang="ru-RU" sz="3200" b="1" dirty="0">
                <a:solidFill>
                  <a:srgbClr val="006666"/>
                </a:solidFill>
              </a:rPr>
              <a:t>1.</a:t>
            </a:r>
            <a:r>
              <a:rPr lang="ru-RU" altLang="ru-RU" sz="3200" dirty="0">
                <a:solidFill>
                  <a:srgbClr val="006666"/>
                </a:solidFill>
              </a:rPr>
              <a:t> Укажите предложение, в котором содержится</a:t>
            </a:r>
            <a:r>
              <a:rPr lang="ru-RU" altLang="ru-RU" sz="3200" b="1" dirty="0">
                <a:solidFill>
                  <a:srgbClr val="006666"/>
                </a:solidFill>
              </a:rPr>
              <a:t> метафора.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>
          <a:xfrm>
            <a:off x="838200" y="2362200"/>
            <a:ext cx="7693025" cy="3724275"/>
          </a:xfrm>
        </p:spPr>
        <p:txBody>
          <a:bodyPr anchor="t"/>
          <a:lstStyle/>
          <a:p>
            <a:pPr marL="531813" indent="-531813" eaLnBrk="1" hangingPunct="1">
              <a:lnSpc>
                <a:spcPct val="100000"/>
              </a:lnSpc>
              <a:spcBef>
                <a:spcPts val="7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  <a:defRPr/>
            </a:pPr>
            <a:r>
              <a:rPr lang="ru-RU" sz="2800" b="0" smtClean="0">
                <a:solidFill>
                  <a:srgbClr val="003366"/>
                </a:solidFill>
              </a:rPr>
              <a:t>Кормили плохо, вечно хотелось есть.</a:t>
            </a:r>
          </a:p>
          <a:p>
            <a:pPr marL="531813" indent="-531813" eaLnBrk="1" hangingPunct="1">
              <a:lnSpc>
                <a:spcPct val="100000"/>
              </a:lnSpc>
              <a:spcBef>
                <a:spcPts val="7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  <a:defRPr/>
            </a:pPr>
            <a:r>
              <a:rPr lang="ru-RU" sz="2800" b="0" smtClean="0">
                <a:solidFill>
                  <a:srgbClr val="003366"/>
                </a:solidFill>
              </a:rPr>
              <a:t>Утка была некрупная, молодая.</a:t>
            </a:r>
          </a:p>
          <a:p>
            <a:pPr marL="531813" indent="-531813" eaLnBrk="1" hangingPunct="1">
              <a:lnSpc>
                <a:spcPct val="100000"/>
              </a:lnSpc>
              <a:spcBef>
                <a:spcPts val="7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  <a:defRPr/>
            </a:pPr>
            <a:r>
              <a:rPr lang="ru-RU" sz="2800" b="0" smtClean="0">
                <a:solidFill>
                  <a:srgbClr val="003366"/>
                </a:solidFill>
              </a:rPr>
              <a:t>Всё равно толку не добьёмся, нас восемь человек, а она такая маленькая.</a:t>
            </a:r>
          </a:p>
          <a:p>
            <a:pPr marL="531813" indent="-531813" eaLnBrk="1" hangingPunct="1">
              <a:lnSpc>
                <a:spcPct val="100000"/>
              </a:lnSpc>
              <a:spcBef>
                <a:spcPts val="7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  <a:defRPr/>
            </a:pPr>
            <a:r>
              <a:rPr lang="ru-RU" sz="2800" b="0" smtClean="0">
                <a:solidFill>
                  <a:srgbClr val="003366"/>
                </a:solidFill>
              </a:rPr>
              <a:t>Поворачивая голову по сторонам, она смотрела на нас изумлёнными бусинками глаз.</a:t>
            </a:r>
          </a:p>
        </p:txBody>
      </p:sp>
    </p:spTree>
    <p:extLst>
      <p:ext uri="{BB962C8B-B14F-4D97-AF65-F5344CB8AC3E}">
        <p14:creationId xmlns:p14="http://schemas.microsoft.com/office/powerpoint/2010/main" val="39979993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833438" y="833438"/>
            <a:ext cx="778033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ru-RU" altLang="ru-RU" sz="3200" b="1">
                <a:solidFill>
                  <a:srgbClr val="006666"/>
                </a:solidFill>
              </a:rPr>
              <a:t>2. </a:t>
            </a:r>
            <a:r>
              <a:rPr lang="ru-RU" altLang="ru-RU" sz="3200">
                <a:solidFill>
                  <a:srgbClr val="006666"/>
                </a:solidFill>
              </a:rPr>
              <a:t>Укажите предложение, в котором содержится</a:t>
            </a:r>
            <a:r>
              <a:rPr lang="ru-RU" altLang="ru-RU" sz="3200" b="1">
                <a:solidFill>
                  <a:srgbClr val="006666"/>
                </a:solidFill>
              </a:rPr>
              <a:t> эпитет.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>
          <a:xfrm>
            <a:off x="838200" y="2362200"/>
            <a:ext cx="7693025" cy="4090988"/>
          </a:xfrm>
        </p:spPr>
        <p:txBody>
          <a:bodyPr anchor="t">
            <a:normAutofit lnSpcReduction="10000"/>
          </a:bodyPr>
          <a:lstStyle/>
          <a:p>
            <a:pPr marL="457200" indent="-457200" eaLnBrk="1" hangingPunct="1">
              <a:spcBef>
                <a:spcPts val="6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/>
            </a:pPr>
            <a:r>
              <a:rPr lang="ru-RU" sz="2400" b="0" smtClean="0">
                <a:solidFill>
                  <a:srgbClr val="003366"/>
                </a:solidFill>
              </a:rPr>
              <a:t>Помните, он корчил рожи, а вы ему сказали, что у него способности?</a:t>
            </a:r>
          </a:p>
          <a:p>
            <a:pPr marL="457200" indent="-457200" eaLnBrk="1" hangingPunct="1">
              <a:spcBef>
                <a:spcPts val="6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/>
            </a:pPr>
            <a:r>
              <a:rPr lang="ru-RU" sz="2400" b="0" smtClean="0">
                <a:solidFill>
                  <a:srgbClr val="003366"/>
                </a:solidFill>
              </a:rPr>
              <a:t>Здесь жила Мария Петровна, его учительница по математике, как же он сразу о ней не подумал, не вспомнил!</a:t>
            </a:r>
          </a:p>
          <a:p>
            <a:pPr marL="457200" indent="-457200" eaLnBrk="1" hangingPunct="1">
              <a:spcBef>
                <a:spcPts val="6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/>
            </a:pPr>
            <a:r>
              <a:rPr lang="ru-RU" sz="2400" b="0" smtClean="0">
                <a:solidFill>
                  <a:srgbClr val="003366"/>
                </a:solidFill>
              </a:rPr>
              <a:t>- Мария Петровна, - тихо сказал Павел Георгиевич, - вы меня узнаёте?</a:t>
            </a:r>
          </a:p>
          <a:p>
            <a:pPr marL="457200" indent="-457200" eaLnBrk="1" hangingPunct="1">
              <a:spcBef>
                <a:spcPts val="6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/>
            </a:pPr>
            <a:r>
              <a:rPr lang="ru-RU" sz="2400" b="0" smtClean="0">
                <a:solidFill>
                  <a:srgbClr val="003366"/>
                </a:solidFill>
              </a:rPr>
              <a:t>Когда Сафонов вошёл в родной городок, окраины встретили его длинными тенями от старых тополей; ветви яблонь, обогретых солнцем, свешивались через заборы.</a:t>
            </a:r>
          </a:p>
        </p:txBody>
      </p:sp>
    </p:spTree>
    <p:extLst>
      <p:ext uri="{BB962C8B-B14F-4D97-AF65-F5344CB8AC3E}">
        <p14:creationId xmlns:p14="http://schemas.microsoft.com/office/powerpoint/2010/main" val="8228193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833438" y="833438"/>
            <a:ext cx="778033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ru-RU" altLang="ru-RU" sz="3200" b="1">
                <a:solidFill>
                  <a:srgbClr val="006666"/>
                </a:solidFill>
              </a:rPr>
              <a:t>3. </a:t>
            </a:r>
            <a:r>
              <a:rPr lang="ru-RU" altLang="ru-RU" sz="3200">
                <a:solidFill>
                  <a:srgbClr val="006666"/>
                </a:solidFill>
              </a:rPr>
              <a:t>Укажите предложение, в котором содержится</a:t>
            </a:r>
            <a:r>
              <a:rPr lang="ru-RU" altLang="ru-RU" sz="3200" b="1">
                <a:solidFill>
                  <a:srgbClr val="006666"/>
                </a:solidFill>
              </a:rPr>
              <a:t> сравнение.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>
          <a:xfrm>
            <a:off x="838200" y="2362200"/>
            <a:ext cx="7693025" cy="3724275"/>
          </a:xfrm>
        </p:spPr>
        <p:txBody>
          <a:bodyPr anchor="t">
            <a:normAutofit lnSpcReduction="10000"/>
          </a:bodyPr>
          <a:lstStyle/>
          <a:p>
            <a:pPr marL="531813" indent="-531813" eaLnBrk="1" hangingPunct="1">
              <a:spcBef>
                <a:spcPts val="7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  <a:defRPr/>
            </a:pPr>
            <a:r>
              <a:rPr lang="ru-RU" sz="2800" b="0" smtClean="0">
                <a:solidFill>
                  <a:srgbClr val="003366"/>
                </a:solidFill>
              </a:rPr>
              <a:t>Перед глазами его вдруг встало лицо Марины...</a:t>
            </a:r>
          </a:p>
          <a:p>
            <a:pPr marL="531813" indent="-531813" eaLnBrk="1" hangingPunct="1">
              <a:spcBef>
                <a:spcPts val="7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  <a:defRPr/>
            </a:pPr>
            <a:r>
              <a:rPr lang="ru-RU" sz="2800" b="0" smtClean="0">
                <a:solidFill>
                  <a:srgbClr val="003366"/>
                </a:solidFill>
              </a:rPr>
              <a:t>Она была ему другом, и как же посмел он сейчас так думать...</a:t>
            </a:r>
          </a:p>
          <a:p>
            <a:pPr marL="531813" indent="-531813" eaLnBrk="1" hangingPunct="1">
              <a:spcBef>
                <a:spcPts val="7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  <a:defRPr/>
            </a:pPr>
            <a:r>
              <a:rPr lang="ru-RU" sz="2800" b="0" smtClean="0">
                <a:solidFill>
                  <a:srgbClr val="003366"/>
                </a:solidFill>
              </a:rPr>
              <a:t>Благодаря Марине Лёня никогда не чувствовал себя чужим в этой семье...</a:t>
            </a:r>
          </a:p>
          <a:p>
            <a:pPr marL="531813" indent="-531813" eaLnBrk="1" hangingPunct="1">
              <a:spcBef>
                <a:spcPts val="7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  <a:defRPr/>
            </a:pPr>
            <a:r>
              <a:rPr lang="ru-RU" sz="2800" b="0" smtClean="0">
                <a:solidFill>
                  <a:srgbClr val="003366"/>
                </a:solidFill>
              </a:rPr>
              <a:t>Марина сидела на крылечке и с нетерпением ждала сына.</a:t>
            </a:r>
          </a:p>
        </p:txBody>
      </p:sp>
    </p:spTree>
    <p:extLst>
      <p:ext uri="{BB962C8B-B14F-4D97-AF65-F5344CB8AC3E}">
        <p14:creationId xmlns:p14="http://schemas.microsoft.com/office/powerpoint/2010/main" val="11480986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844550" y="638175"/>
            <a:ext cx="7747000" cy="122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ru-RU" altLang="ru-RU" sz="2800" b="1">
                <a:solidFill>
                  <a:srgbClr val="006666"/>
                </a:solidFill>
              </a:rPr>
              <a:t>4.</a:t>
            </a:r>
            <a:r>
              <a:rPr lang="ru-RU" altLang="ru-RU" sz="2800">
                <a:solidFill>
                  <a:srgbClr val="006666"/>
                </a:solidFill>
              </a:rPr>
              <a:t> Какое средство речевой выразительности использовано автором в этих предложениях: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>
          <a:xfrm>
            <a:off x="827088" y="2565400"/>
            <a:ext cx="7693025" cy="3816350"/>
          </a:xfrm>
        </p:spPr>
        <p:txBody>
          <a:bodyPr anchor="t"/>
          <a:lstStyle/>
          <a:p>
            <a:pPr marL="457200" indent="-455613" eaLnBrk="1" hangingPunct="1">
              <a:lnSpc>
                <a:spcPct val="10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/>
            </a:pPr>
            <a:r>
              <a:rPr lang="ru-RU" sz="2000" i="1" smtClean="0">
                <a:solidFill>
                  <a:srgbClr val="003366"/>
                </a:solidFill>
              </a:rPr>
              <a:t>«Серёжка смотрит на неё, но видит не стадион, а </a:t>
            </a:r>
          </a:p>
          <a:p>
            <a:pPr marL="457200" indent="-455613" eaLnBrk="1" hangingPunct="1">
              <a:lnSpc>
                <a:spcPct val="10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/>
            </a:pPr>
            <a:r>
              <a:rPr lang="ru-RU" sz="2000" i="1" smtClean="0">
                <a:solidFill>
                  <a:srgbClr val="003366"/>
                </a:solidFill>
              </a:rPr>
              <a:t>каменные стены римского Колизея. Сейчас он не ученик </a:t>
            </a:r>
          </a:p>
          <a:p>
            <a:pPr marL="457200" indent="-455613" eaLnBrk="1" hangingPunct="1">
              <a:lnSpc>
                <a:spcPct val="10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/>
            </a:pPr>
            <a:r>
              <a:rPr lang="ru-RU" sz="2000" i="1" smtClean="0">
                <a:solidFill>
                  <a:srgbClr val="003366"/>
                </a:solidFill>
              </a:rPr>
              <a:t>средней школы, он – отважный гладиатор. На нём не </a:t>
            </a:r>
          </a:p>
          <a:p>
            <a:pPr marL="457200" indent="-455613" eaLnBrk="1" hangingPunct="1">
              <a:lnSpc>
                <a:spcPct val="10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/>
            </a:pPr>
            <a:r>
              <a:rPr lang="ru-RU" sz="2000" i="1" smtClean="0">
                <a:solidFill>
                  <a:srgbClr val="003366"/>
                </a:solidFill>
              </a:rPr>
              <a:t>штаны и куртка, а кованые доспехи».</a:t>
            </a:r>
          </a:p>
          <a:p>
            <a:pPr marL="457200" indent="-455613" eaLnBrk="1" hangingPunct="1">
              <a:lnSpc>
                <a:spcPct val="100000"/>
              </a:lnSpc>
              <a:spcBef>
                <a:spcPts val="6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/>
            </a:pPr>
            <a:r>
              <a:rPr lang="ru-RU" sz="2400" b="0" smtClean="0">
                <a:solidFill>
                  <a:srgbClr val="003366"/>
                </a:solidFill>
              </a:rPr>
              <a:t>Гипербола</a:t>
            </a:r>
          </a:p>
          <a:p>
            <a:pPr marL="457200" indent="-455613" eaLnBrk="1" hangingPunct="1">
              <a:lnSpc>
                <a:spcPct val="100000"/>
              </a:lnSpc>
              <a:spcBef>
                <a:spcPts val="6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/>
            </a:pPr>
            <a:r>
              <a:rPr lang="ru-RU" sz="2400" b="0" smtClean="0">
                <a:solidFill>
                  <a:srgbClr val="003366"/>
                </a:solidFill>
              </a:rPr>
              <a:t>Метафора</a:t>
            </a:r>
          </a:p>
          <a:p>
            <a:pPr marL="457200" indent="-455613" eaLnBrk="1" hangingPunct="1">
              <a:lnSpc>
                <a:spcPct val="100000"/>
              </a:lnSpc>
              <a:spcBef>
                <a:spcPts val="6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/>
            </a:pPr>
            <a:r>
              <a:rPr lang="ru-RU" sz="2400" b="0" smtClean="0">
                <a:solidFill>
                  <a:srgbClr val="003366"/>
                </a:solidFill>
              </a:rPr>
              <a:t>Антитеза</a:t>
            </a:r>
          </a:p>
          <a:p>
            <a:pPr marL="457200" indent="-455613" eaLnBrk="1" hangingPunct="1">
              <a:lnSpc>
                <a:spcPct val="100000"/>
              </a:lnSpc>
              <a:spcBef>
                <a:spcPts val="6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/>
            </a:pPr>
            <a:r>
              <a:rPr lang="ru-RU" sz="2400" b="0" smtClean="0">
                <a:solidFill>
                  <a:srgbClr val="003366"/>
                </a:solidFill>
              </a:rPr>
              <a:t>Сравнительный оборот</a:t>
            </a:r>
          </a:p>
        </p:txBody>
      </p:sp>
    </p:spTree>
    <p:extLst>
      <p:ext uri="{BB962C8B-B14F-4D97-AF65-F5344CB8AC3E}">
        <p14:creationId xmlns:p14="http://schemas.microsoft.com/office/powerpoint/2010/main" val="9751462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833438" y="833438"/>
            <a:ext cx="778033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ru-RU" altLang="ru-RU" sz="2800" b="1">
                <a:solidFill>
                  <a:srgbClr val="006666"/>
                </a:solidFill>
              </a:rPr>
              <a:t>5.</a:t>
            </a:r>
            <a:r>
              <a:rPr lang="ru-RU" altLang="ru-RU" sz="2800">
                <a:solidFill>
                  <a:srgbClr val="006666"/>
                </a:solidFill>
              </a:rPr>
              <a:t> Какое средство речевой выразительности используется в предложении: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>
          <a:xfrm>
            <a:off x="838200" y="2362200"/>
            <a:ext cx="7693025" cy="3724275"/>
          </a:xfrm>
        </p:spPr>
        <p:txBody>
          <a:bodyPr anchor="t"/>
          <a:lstStyle/>
          <a:p>
            <a:pPr marL="533400" indent="-531813" eaLnBrk="1" hangingPunct="1">
              <a:lnSpc>
                <a:spcPct val="100000"/>
              </a:lnSpc>
              <a:spcBef>
                <a:spcPts val="700"/>
              </a:spcBef>
              <a:buClrTx/>
              <a:buSzPct val="75000"/>
              <a:buFontTx/>
              <a:buNone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800" i="1" smtClean="0">
                <a:solidFill>
                  <a:srgbClr val="003366"/>
                </a:solidFill>
              </a:rPr>
              <a:t>«И он готов ради этого работать день 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700"/>
              </a:spcBef>
              <a:buClrTx/>
              <a:buSzPct val="75000"/>
              <a:buFontTx/>
              <a:buNone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800" i="1" smtClean="0">
                <a:solidFill>
                  <a:srgbClr val="003366"/>
                </a:solidFill>
              </a:rPr>
              <a:t>и ночь, трудиться не покладая рук».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7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800" b="0" i="1" smtClean="0">
                <a:solidFill>
                  <a:srgbClr val="003366"/>
                </a:solidFill>
              </a:rPr>
              <a:t>Эпитет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7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800" b="0" i="1" smtClean="0">
                <a:solidFill>
                  <a:srgbClr val="003366"/>
                </a:solidFill>
              </a:rPr>
              <a:t>Олицетворение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7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800" b="0" i="1" smtClean="0">
                <a:solidFill>
                  <a:srgbClr val="003366"/>
                </a:solidFill>
              </a:rPr>
              <a:t>Синтаксический параллелизм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7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800" b="0" i="1" smtClean="0">
                <a:solidFill>
                  <a:srgbClr val="003366"/>
                </a:solidFill>
              </a:rPr>
              <a:t>Фразеологизмы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700"/>
              </a:spcBef>
              <a:buClrTx/>
              <a:buSzPct val="75000"/>
              <a:buFontTx/>
              <a:buNone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endParaRPr lang="ru-RU" sz="2800" b="0" i="1" smtClean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4923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833438" y="833438"/>
            <a:ext cx="778033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ru-RU" altLang="ru-RU" sz="2800" b="1">
                <a:solidFill>
                  <a:srgbClr val="006666"/>
                </a:solidFill>
              </a:rPr>
              <a:t>6.</a:t>
            </a:r>
            <a:r>
              <a:rPr lang="ru-RU" altLang="ru-RU" sz="2800">
                <a:solidFill>
                  <a:srgbClr val="006666"/>
                </a:solidFill>
              </a:rPr>
              <a:t> Какое средство речевой выразительности используется в предложении: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>
          <a:xfrm>
            <a:off x="838200" y="2362200"/>
            <a:ext cx="7693025" cy="3724275"/>
          </a:xfrm>
        </p:spPr>
        <p:txBody>
          <a:bodyPr anchor="t"/>
          <a:lstStyle/>
          <a:p>
            <a:pPr marL="533400" indent="-531813" eaLnBrk="1" hangingPunct="1">
              <a:lnSpc>
                <a:spcPct val="10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000" i="1" smtClean="0">
                <a:solidFill>
                  <a:srgbClr val="003366"/>
                </a:solidFill>
              </a:rPr>
              <a:t>«Вообще мои родители то и дело обвиняли  нас обоих в 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000" i="1" smtClean="0">
                <a:solidFill>
                  <a:srgbClr val="003366"/>
                </a:solidFill>
              </a:rPr>
              <a:t>нечёткости: мы нечётко сообщали, кто звонил маме и 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000" i="1" smtClean="0">
                <a:solidFill>
                  <a:srgbClr val="003366"/>
                </a:solidFill>
              </a:rPr>
              <a:t>отцу по телефону и что передавали в «Последних 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000" i="1" smtClean="0">
                <a:solidFill>
                  <a:srgbClr val="003366"/>
                </a:solidFill>
              </a:rPr>
              <a:t>известиях», нечётко выполняли режим дня».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6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400" b="0" smtClean="0">
                <a:solidFill>
                  <a:srgbClr val="003366"/>
                </a:solidFill>
              </a:rPr>
              <a:t>Лексический повтор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6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400" b="0" smtClean="0">
                <a:solidFill>
                  <a:srgbClr val="003366"/>
                </a:solidFill>
              </a:rPr>
              <a:t>Эпитет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6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400" b="0" smtClean="0">
                <a:solidFill>
                  <a:srgbClr val="003366"/>
                </a:solidFill>
              </a:rPr>
              <a:t>Олицетворение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6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400" b="0" smtClean="0">
                <a:solidFill>
                  <a:srgbClr val="003366"/>
                </a:solidFill>
              </a:rPr>
              <a:t>Метафора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600"/>
              </a:spcBef>
              <a:buClrTx/>
              <a:buSzPct val="75000"/>
              <a:buFontTx/>
              <a:buNone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endParaRPr lang="ru-RU" sz="2400" b="0" smtClean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1714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833438" y="833438"/>
            <a:ext cx="778033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ru-RU" altLang="ru-RU" sz="2800" b="1">
                <a:solidFill>
                  <a:srgbClr val="006666"/>
                </a:solidFill>
              </a:rPr>
              <a:t>7.</a:t>
            </a:r>
            <a:r>
              <a:rPr lang="ru-RU" altLang="ru-RU" sz="2800">
                <a:solidFill>
                  <a:srgbClr val="006666"/>
                </a:solidFill>
              </a:rPr>
              <a:t> Какое средство речевой выразительности используется в предложении: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>
          <a:xfrm>
            <a:off x="838200" y="2362200"/>
            <a:ext cx="7693025" cy="3724275"/>
          </a:xfrm>
        </p:spPr>
        <p:txBody>
          <a:bodyPr anchor="t"/>
          <a:lstStyle/>
          <a:p>
            <a:pPr marL="533400" indent="-531813" eaLnBrk="1" hangingPunct="1">
              <a:lnSpc>
                <a:spcPct val="100000"/>
              </a:lnSpc>
              <a:spcBef>
                <a:spcPts val="700"/>
              </a:spcBef>
              <a:buClrTx/>
              <a:buSzPct val="75000"/>
              <a:buFontTx/>
              <a:buNone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800" i="1" smtClean="0">
                <a:solidFill>
                  <a:srgbClr val="003366"/>
                </a:solidFill>
              </a:rPr>
              <a:t>«За пятёрочками Наталья не гонялась, 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700"/>
              </a:spcBef>
              <a:buClrTx/>
              <a:buSzPct val="75000"/>
              <a:buFontTx/>
              <a:buNone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800" i="1" smtClean="0">
                <a:solidFill>
                  <a:srgbClr val="003366"/>
                </a:solidFill>
              </a:rPr>
              <a:t>а они сами к ней липли».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7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800" b="0" i="1" smtClean="0">
                <a:solidFill>
                  <a:srgbClr val="003366"/>
                </a:solidFill>
              </a:rPr>
              <a:t>Лексика разговорного стиля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7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800" b="0" i="1" smtClean="0">
                <a:solidFill>
                  <a:srgbClr val="003366"/>
                </a:solidFill>
              </a:rPr>
              <a:t>Эпитет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7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800" b="0" i="1" smtClean="0">
                <a:solidFill>
                  <a:srgbClr val="003366"/>
                </a:solidFill>
              </a:rPr>
              <a:t>Олицетворение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700"/>
              </a:spcBef>
              <a:buClr>
                <a:srgbClr val="003366"/>
              </a:buClr>
              <a:buSzPct val="75000"/>
              <a:buFont typeface="Times New Roman" pitchFamily="16" charset="0"/>
              <a:buAutoNum type="arabicPeriod"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r>
              <a:rPr lang="ru-RU" sz="2800" b="0" i="1" smtClean="0">
                <a:solidFill>
                  <a:srgbClr val="003366"/>
                </a:solidFill>
              </a:rPr>
              <a:t>Гипербола</a:t>
            </a:r>
          </a:p>
          <a:p>
            <a:pPr marL="533400" indent="-531813" eaLnBrk="1" hangingPunct="1">
              <a:lnSpc>
                <a:spcPct val="100000"/>
              </a:lnSpc>
              <a:spcBef>
                <a:spcPts val="700"/>
              </a:spcBef>
              <a:buClrTx/>
              <a:buSzPct val="75000"/>
              <a:buFontTx/>
              <a:buNone/>
              <a:tabLst>
                <a:tab pos="1103313" algn="l"/>
                <a:tab pos="2017713" algn="l"/>
                <a:tab pos="2932113" algn="l"/>
                <a:tab pos="3846513" algn="l"/>
                <a:tab pos="4760913" algn="l"/>
                <a:tab pos="5675313" algn="l"/>
                <a:tab pos="6589713" algn="l"/>
                <a:tab pos="7504113" algn="l"/>
                <a:tab pos="8418513" algn="l"/>
                <a:tab pos="9332913" algn="l"/>
                <a:tab pos="10247313" algn="l"/>
              </a:tabLst>
              <a:defRPr/>
            </a:pPr>
            <a:endParaRPr lang="ru-RU" sz="2800" b="0" i="1" smtClean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5172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833438" y="833438"/>
            <a:ext cx="778033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ru-RU" altLang="ru-RU" sz="3600" b="1">
                <a:solidFill>
                  <a:srgbClr val="006666"/>
                </a:solidFill>
              </a:rPr>
              <a:t>Ответы</a:t>
            </a: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>
                <a:srgbClr val="003366"/>
              </a:buClr>
              <a:buSzPct val="75000"/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400" smtClean="0"/>
              <a:t>Задание 1 - 4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>
                <a:srgbClr val="003366"/>
              </a:buClr>
              <a:buSzPct val="75000"/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400" smtClean="0"/>
              <a:t>Задание 2 - 4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>
                <a:srgbClr val="003366"/>
              </a:buClr>
              <a:buSzPct val="75000"/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400" smtClean="0"/>
              <a:t>Задание 3 - 2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>
                <a:srgbClr val="003366"/>
              </a:buClr>
              <a:buSzPct val="75000"/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400" smtClean="0"/>
              <a:t>Задание 4 – 3 (антитеза)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>
                <a:srgbClr val="003366"/>
              </a:buClr>
              <a:buSzPct val="75000"/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400" smtClean="0"/>
              <a:t>Задание 5 – 4 (фразеологизмы)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>
                <a:srgbClr val="003366"/>
              </a:buClr>
              <a:buSzPct val="75000"/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400" smtClean="0"/>
              <a:t>Задание 6 – 1 (лексический повтор)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>
                <a:srgbClr val="003366"/>
              </a:buClr>
              <a:buSzPct val="75000"/>
              <a:buFont typeface="Wingdings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400" smtClean="0"/>
              <a:t>Задание 7 – 1 (лексика разговорного стиля)</a:t>
            </a:r>
          </a:p>
        </p:txBody>
      </p:sp>
    </p:spTree>
    <p:extLst>
      <p:ext uri="{BB962C8B-B14F-4D97-AF65-F5344CB8AC3E}">
        <p14:creationId xmlns:p14="http://schemas.microsoft.com/office/powerpoint/2010/main" val="24504695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445</Words>
  <Application>Microsoft Office PowerPoint</Application>
  <PresentationFormat>Экран (4:3)</PresentationFormat>
  <Paragraphs>64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Языковые средства выразительности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Языковые средства выразительности</dc:title>
  <dc:creator>Я</dc:creator>
  <cp:lastModifiedBy>Я</cp:lastModifiedBy>
  <cp:revision>1</cp:revision>
  <dcterms:created xsi:type="dcterms:W3CDTF">2020-05-07T06:18:17Z</dcterms:created>
  <dcterms:modified xsi:type="dcterms:W3CDTF">2020-05-07T06:22:31Z</dcterms:modified>
</cp:coreProperties>
</file>