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4" r:id="rId10"/>
    <p:sldId id="264" r:id="rId11"/>
    <p:sldId id="265" r:id="rId12"/>
    <p:sldId id="266" r:id="rId13"/>
    <p:sldId id="267" r:id="rId14"/>
    <p:sldId id="268" r:id="rId15"/>
    <p:sldId id="269" r:id="rId16"/>
    <p:sldId id="273" r:id="rId1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-978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4aab1bacf8_0_2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g4aab1bacf8_0_2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gif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630050" y="493520"/>
            <a:ext cx="61437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400" b="1" i="0" u="none" strike="noStrike" cap="none" dirty="0">
                <a:solidFill>
                  <a:srgbClr val="00B050"/>
                </a:solidFill>
                <a:latin typeface="Georgia"/>
                <a:ea typeface="Georgia"/>
                <a:cs typeface="Georgia"/>
                <a:sym typeface="Georgia"/>
              </a:rPr>
              <a:t>Электронные таблицы</a:t>
            </a:r>
            <a:endParaRPr sz="4400" b="1" i="0" u="none" strike="noStrike" cap="none">
              <a:solidFill>
                <a:srgbClr val="00B05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55" name="Google Shape;55;p13" descr="C:\Documents and Settings\EVM\Рабочий стол\ЭТ\EXCELлоготип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38737" y="3471940"/>
            <a:ext cx="2224100" cy="213818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 descr="C:\Documents and Settings\EVM\Рабочий стол\ЭТ\lotuslive_логотип-web.gif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73552" y="3428991"/>
            <a:ext cx="2224100" cy="2224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 descr="C:\Documents and Settings\EVM\Рабочий стол\ЭТ\логотипopenoffweb.gif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03927" y="3429001"/>
            <a:ext cx="2224086" cy="22240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Google Shape;128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52025" y="2557676"/>
            <a:ext cx="6685032" cy="3899394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21"/>
          <p:cNvSpPr/>
          <p:nvPr/>
        </p:nvSpPr>
        <p:spPr>
          <a:xfrm>
            <a:off x="285720" y="428604"/>
            <a:ext cx="8572560" cy="20928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dirty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Ячейка располагается на пересечении столбца и строки.</a:t>
            </a:r>
            <a:endParaRPr>
              <a:solidFill>
                <a:schemeClr val="tx1"/>
              </a:solidFill>
              <a:latin typeface="Georgia" pitchFamily="18" charset="0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dirty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Каждая ячейка имеет адрес, который состоит из имени столбца и номера строки. </a:t>
            </a:r>
            <a:endParaRPr>
              <a:solidFill>
                <a:schemeClr val="tx1"/>
              </a:solidFill>
              <a:latin typeface="Georgia" pitchFamily="18" charset="0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dirty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Например, В2, С5 и т.д.</a:t>
            </a:r>
            <a:endParaRPr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12719" y="4119490"/>
            <a:ext cx="1015219" cy="325901"/>
          </a:xfrm>
          <a:prstGeom prst="rect">
            <a:avLst/>
          </a:prstGeom>
          <a:solidFill>
            <a:srgbClr val="CCFFCC">
              <a:alpha val="3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737316" y="5130019"/>
            <a:ext cx="1015219" cy="325901"/>
          </a:xfrm>
          <a:prstGeom prst="rect">
            <a:avLst/>
          </a:prstGeom>
          <a:solidFill>
            <a:srgbClr val="CCFFCC">
              <a:alpha val="3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2"/>
          <p:cNvSpPr/>
          <p:nvPr/>
        </p:nvSpPr>
        <p:spPr>
          <a:xfrm>
            <a:off x="413429" y="417834"/>
            <a:ext cx="8215370" cy="24929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dirty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Одна из ячеек на листе всегда является текущей (активной). </a:t>
            </a:r>
            <a:endParaRPr lang="ru-RU" sz="2600" dirty="0" smtClean="0">
              <a:solidFill>
                <a:schemeClr val="tx1"/>
              </a:solidFill>
              <a:latin typeface="Georgia" pitchFamily="18" charset="0"/>
              <a:ea typeface="Consolas"/>
              <a:cs typeface="Consolas"/>
              <a:sym typeface="Consolas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dirty="0" smtClean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Она </a:t>
            </a:r>
            <a:r>
              <a:rPr lang="ru-RU" sz="2600" dirty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выделена жирной рамкой. Операции ввода и редактирования всегда производятся в активной ячейке. Переместить рамку активной ячейки можно с помощью курсорных клавиш или указателя мыши. </a:t>
            </a:r>
            <a:endParaRPr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137" name="Google Shape;137;p22"/>
          <p:cNvPicPr preferRelativeResize="0"/>
          <p:nvPr/>
        </p:nvPicPr>
        <p:blipFill rotWithShape="1">
          <a:blip r:embed="rId3">
            <a:alphaModFix/>
          </a:blip>
          <a:srcRect r="32453" b="34113"/>
          <a:stretch/>
        </p:blipFill>
        <p:spPr>
          <a:xfrm>
            <a:off x="3369194" y="3101045"/>
            <a:ext cx="5113623" cy="315907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4" name="Группа 23"/>
          <p:cNvGrpSpPr/>
          <p:nvPr/>
        </p:nvGrpSpPr>
        <p:grpSpPr>
          <a:xfrm>
            <a:off x="1126671" y="3619728"/>
            <a:ext cx="1466850" cy="1018379"/>
            <a:chOff x="952500" y="3605214"/>
            <a:chExt cx="1466850" cy="1018379"/>
          </a:xfrm>
        </p:grpSpPr>
        <p:sp>
          <p:nvSpPr>
            <p:cNvPr id="5" name="Полилиния 4"/>
            <p:cNvSpPr/>
            <p:nvPr/>
          </p:nvSpPr>
          <p:spPr>
            <a:xfrm>
              <a:off x="1200150" y="3786982"/>
              <a:ext cx="442913" cy="342106"/>
            </a:xfrm>
            <a:custGeom>
              <a:avLst/>
              <a:gdLst>
                <a:gd name="connsiteX0" fmla="*/ 238125 w 442913"/>
                <a:gd name="connsiteY0" fmla="*/ 233363 h 276225"/>
                <a:gd name="connsiteX1" fmla="*/ 190500 w 442913"/>
                <a:gd name="connsiteY1" fmla="*/ 276225 h 276225"/>
                <a:gd name="connsiteX2" fmla="*/ 0 w 442913"/>
                <a:gd name="connsiteY2" fmla="*/ 80963 h 276225"/>
                <a:gd name="connsiteX3" fmla="*/ 442913 w 442913"/>
                <a:gd name="connsiteY3" fmla="*/ 0 h 276225"/>
                <a:gd name="connsiteX4" fmla="*/ 395288 w 442913"/>
                <a:gd name="connsiteY4" fmla="*/ 66675 h 276225"/>
                <a:gd name="connsiteX5" fmla="*/ 271463 w 442913"/>
                <a:gd name="connsiteY5" fmla="*/ 104775 h 276225"/>
                <a:gd name="connsiteX6" fmla="*/ 238125 w 442913"/>
                <a:gd name="connsiteY6" fmla="*/ 233363 h 276225"/>
                <a:gd name="connsiteX0" fmla="*/ 238125 w 442913"/>
                <a:gd name="connsiteY0" fmla="*/ 233363 h 276225"/>
                <a:gd name="connsiteX1" fmla="*/ 190500 w 442913"/>
                <a:gd name="connsiteY1" fmla="*/ 276225 h 276225"/>
                <a:gd name="connsiteX2" fmla="*/ 0 w 442913"/>
                <a:gd name="connsiteY2" fmla="*/ 80963 h 276225"/>
                <a:gd name="connsiteX3" fmla="*/ 442913 w 442913"/>
                <a:gd name="connsiteY3" fmla="*/ 0 h 276225"/>
                <a:gd name="connsiteX4" fmla="*/ 395288 w 442913"/>
                <a:gd name="connsiteY4" fmla="*/ 66675 h 276225"/>
                <a:gd name="connsiteX5" fmla="*/ 271463 w 442913"/>
                <a:gd name="connsiteY5" fmla="*/ 104775 h 276225"/>
                <a:gd name="connsiteX6" fmla="*/ 238125 w 442913"/>
                <a:gd name="connsiteY6" fmla="*/ 233363 h 276225"/>
                <a:gd name="connsiteX0" fmla="*/ 238125 w 442913"/>
                <a:gd name="connsiteY0" fmla="*/ 299244 h 342106"/>
                <a:gd name="connsiteX1" fmla="*/ 190500 w 442913"/>
                <a:gd name="connsiteY1" fmla="*/ 342106 h 342106"/>
                <a:gd name="connsiteX2" fmla="*/ 0 w 442913"/>
                <a:gd name="connsiteY2" fmla="*/ 146844 h 342106"/>
                <a:gd name="connsiteX3" fmla="*/ 242888 w 442913"/>
                <a:gd name="connsiteY3" fmla="*/ 13494 h 342106"/>
                <a:gd name="connsiteX4" fmla="*/ 442913 w 442913"/>
                <a:gd name="connsiteY4" fmla="*/ 65881 h 342106"/>
                <a:gd name="connsiteX5" fmla="*/ 395288 w 442913"/>
                <a:gd name="connsiteY5" fmla="*/ 132556 h 342106"/>
                <a:gd name="connsiteX6" fmla="*/ 271463 w 442913"/>
                <a:gd name="connsiteY6" fmla="*/ 170656 h 342106"/>
                <a:gd name="connsiteX7" fmla="*/ 238125 w 442913"/>
                <a:gd name="connsiteY7" fmla="*/ 299244 h 342106"/>
                <a:gd name="connsiteX0" fmla="*/ 238125 w 442913"/>
                <a:gd name="connsiteY0" fmla="*/ 304006 h 346868"/>
                <a:gd name="connsiteX1" fmla="*/ 190500 w 442913"/>
                <a:gd name="connsiteY1" fmla="*/ 346868 h 346868"/>
                <a:gd name="connsiteX2" fmla="*/ 0 w 442913"/>
                <a:gd name="connsiteY2" fmla="*/ 151606 h 346868"/>
                <a:gd name="connsiteX3" fmla="*/ 242888 w 442913"/>
                <a:gd name="connsiteY3" fmla="*/ 18256 h 346868"/>
                <a:gd name="connsiteX4" fmla="*/ 442913 w 442913"/>
                <a:gd name="connsiteY4" fmla="*/ 70643 h 346868"/>
                <a:gd name="connsiteX5" fmla="*/ 395288 w 442913"/>
                <a:gd name="connsiteY5" fmla="*/ 137318 h 346868"/>
                <a:gd name="connsiteX6" fmla="*/ 271463 w 442913"/>
                <a:gd name="connsiteY6" fmla="*/ 175418 h 346868"/>
                <a:gd name="connsiteX7" fmla="*/ 238125 w 442913"/>
                <a:gd name="connsiteY7" fmla="*/ 304006 h 346868"/>
                <a:gd name="connsiteX0" fmla="*/ 238125 w 442913"/>
                <a:gd name="connsiteY0" fmla="*/ 307975 h 350837"/>
                <a:gd name="connsiteX1" fmla="*/ 190500 w 442913"/>
                <a:gd name="connsiteY1" fmla="*/ 350837 h 350837"/>
                <a:gd name="connsiteX2" fmla="*/ 0 w 442913"/>
                <a:gd name="connsiteY2" fmla="*/ 155575 h 350837"/>
                <a:gd name="connsiteX3" fmla="*/ 242888 w 442913"/>
                <a:gd name="connsiteY3" fmla="*/ 22225 h 350837"/>
                <a:gd name="connsiteX4" fmla="*/ 257175 w 442913"/>
                <a:gd name="connsiteY4" fmla="*/ 22225 h 350837"/>
                <a:gd name="connsiteX5" fmla="*/ 442913 w 442913"/>
                <a:gd name="connsiteY5" fmla="*/ 74612 h 350837"/>
                <a:gd name="connsiteX6" fmla="*/ 395288 w 442913"/>
                <a:gd name="connsiteY6" fmla="*/ 141287 h 350837"/>
                <a:gd name="connsiteX7" fmla="*/ 271463 w 442913"/>
                <a:gd name="connsiteY7" fmla="*/ 179387 h 350837"/>
                <a:gd name="connsiteX8" fmla="*/ 238125 w 442913"/>
                <a:gd name="connsiteY8" fmla="*/ 307975 h 350837"/>
                <a:gd name="connsiteX0" fmla="*/ 238125 w 442913"/>
                <a:gd name="connsiteY0" fmla="*/ 307975 h 350837"/>
                <a:gd name="connsiteX1" fmla="*/ 190500 w 442913"/>
                <a:gd name="connsiteY1" fmla="*/ 350837 h 350837"/>
                <a:gd name="connsiteX2" fmla="*/ 0 w 442913"/>
                <a:gd name="connsiteY2" fmla="*/ 155575 h 350837"/>
                <a:gd name="connsiteX3" fmla="*/ 242888 w 442913"/>
                <a:gd name="connsiteY3" fmla="*/ 22225 h 350837"/>
                <a:gd name="connsiteX4" fmla="*/ 257175 w 442913"/>
                <a:gd name="connsiteY4" fmla="*/ 22225 h 350837"/>
                <a:gd name="connsiteX5" fmla="*/ 442913 w 442913"/>
                <a:gd name="connsiteY5" fmla="*/ 74612 h 350837"/>
                <a:gd name="connsiteX6" fmla="*/ 395288 w 442913"/>
                <a:gd name="connsiteY6" fmla="*/ 141287 h 350837"/>
                <a:gd name="connsiteX7" fmla="*/ 271463 w 442913"/>
                <a:gd name="connsiteY7" fmla="*/ 179387 h 350837"/>
                <a:gd name="connsiteX8" fmla="*/ 238125 w 442913"/>
                <a:gd name="connsiteY8" fmla="*/ 307975 h 350837"/>
                <a:gd name="connsiteX0" fmla="*/ 238125 w 442913"/>
                <a:gd name="connsiteY0" fmla="*/ 307975 h 350837"/>
                <a:gd name="connsiteX1" fmla="*/ 190500 w 442913"/>
                <a:gd name="connsiteY1" fmla="*/ 350837 h 350837"/>
                <a:gd name="connsiteX2" fmla="*/ 0 w 442913"/>
                <a:gd name="connsiteY2" fmla="*/ 155575 h 350837"/>
                <a:gd name="connsiteX3" fmla="*/ 242888 w 442913"/>
                <a:gd name="connsiteY3" fmla="*/ 22225 h 350837"/>
                <a:gd name="connsiteX4" fmla="*/ 257175 w 442913"/>
                <a:gd name="connsiteY4" fmla="*/ 22225 h 350837"/>
                <a:gd name="connsiteX5" fmla="*/ 442913 w 442913"/>
                <a:gd name="connsiteY5" fmla="*/ 74612 h 350837"/>
                <a:gd name="connsiteX6" fmla="*/ 395288 w 442913"/>
                <a:gd name="connsiteY6" fmla="*/ 141287 h 350837"/>
                <a:gd name="connsiteX7" fmla="*/ 271463 w 442913"/>
                <a:gd name="connsiteY7" fmla="*/ 179387 h 350837"/>
                <a:gd name="connsiteX8" fmla="*/ 238125 w 442913"/>
                <a:gd name="connsiteY8" fmla="*/ 307975 h 350837"/>
                <a:gd name="connsiteX0" fmla="*/ 238125 w 442913"/>
                <a:gd name="connsiteY0" fmla="*/ 307975 h 350837"/>
                <a:gd name="connsiteX1" fmla="*/ 190500 w 442913"/>
                <a:gd name="connsiteY1" fmla="*/ 350837 h 350837"/>
                <a:gd name="connsiteX2" fmla="*/ 0 w 442913"/>
                <a:gd name="connsiteY2" fmla="*/ 155575 h 350837"/>
                <a:gd name="connsiteX3" fmla="*/ 242888 w 442913"/>
                <a:gd name="connsiteY3" fmla="*/ 22225 h 350837"/>
                <a:gd name="connsiteX4" fmla="*/ 257175 w 442913"/>
                <a:gd name="connsiteY4" fmla="*/ 22225 h 350837"/>
                <a:gd name="connsiteX5" fmla="*/ 442913 w 442913"/>
                <a:gd name="connsiteY5" fmla="*/ 74612 h 350837"/>
                <a:gd name="connsiteX6" fmla="*/ 395288 w 442913"/>
                <a:gd name="connsiteY6" fmla="*/ 141287 h 350837"/>
                <a:gd name="connsiteX7" fmla="*/ 271463 w 442913"/>
                <a:gd name="connsiteY7" fmla="*/ 179387 h 350837"/>
                <a:gd name="connsiteX8" fmla="*/ 238125 w 442913"/>
                <a:gd name="connsiteY8" fmla="*/ 307975 h 350837"/>
                <a:gd name="connsiteX0" fmla="*/ 238125 w 442913"/>
                <a:gd name="connsiteY0" fmla="*/ 307975 h 350837"/>
                <a:gd name="connsiteX1" fmla="*/ 190500 w 442913"/>
                <a:gd name="connsiteY1" fmla="*/ 350837 h 350837"/>
                <a:gd name="connsiteX2" fmla="*/ 0 w 442913"/>
                <a:gd name="connsiteY2" fmla="*/ 155575 h 350837"/>
                <a:gd name="connsiteX3" fmla="*/ 242888 w 442913"/>
                <a:gd name="connsiteY3" fmla="*/ 22225 h 350837"/>
                <a:gd name="connsiteX4" fmla="*/ 257175 w 442913"/>
                <a:gd name="connsiteY4" fmla="*/ 22225 h 350837"/>
                <a:gd name="connsiteX5" fmla="*/ 442913 w 442913"/>
                <a:gd name="connsiteY5" fmla="*/ 74612 h 350837"/>
                <a:gd name="connsiteX6" fmla="*/ 395288 w 442913"/>
                <a:gd name="connsiteY6" fmla="*/ 141287 h 350837"/>
                <a:gd name="connsiteX7" fmla="*/ 271463 w 442913"/>
                <a:gd name="connsiteY7" fmla="*/ 179387 h 350837"/>
                <a:gd name="connsiteX8" fmla="*/ 238125 w 442913"/>
                <a:gd name="connsiteY8" fmla="*/ 307975 h 350837"/>
                <a:gd name="connsiteX0" fmla="*/ 238125 w 442913"/>
                <a:gd name="connsiteY0" fmla="*/ 299244 h 342106"/>
                <a:gd name="connsiteX1" fmla="*/ 190500 w 442913"/>
                <a:gd name="connsiteY1" fmla="*/ 342106 h 342106"/>
                <a:gd name="connsiteX2" fmla="*/ 0 w 442913"/>
                <a:gd name="connsiteY2" fmla="*/ 146844 h 342106"/>
                <a:gd name="connsiteX3" fmla="*/ 242888 w 442913"/>
                <a:gd name="connsiteY3" fmla="*/ 13494 h 342106"/>
                <a:gd name="connsiteX4" fmla="*/ 442913 w 442913"/>
                <a:gd name="connsiteY4" fmla="*/ 65881 h 342106"/>
                <a:gd name="connsiteX5" fmla="*/ 395288 w 442913"/>
                <a:gd name="connsiteY5" fmla="*/ 132556 h 342106"/>
                <a:gd name="connsiteX6" fmla="*/ 271463 w 442913"/>
                <a:gd name="connsiteY6" fmla="*/ 170656 h 342106"/>
                <a:gd name="connsiteX7" fmla="*/ 238125 w 442913"/>
                <a:gd name="connsiteY7" fmla="*/ 299244 h 3421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2913" h="342106">
                  <a:moveTo>
                    <a:pt x="238125" y="299244"/>
                  </a:moveTo>
                  <a:lnTo>
                    <a:pt x="190500" y="342106"/>
                  </a:lnTo>
                  <a:lnTo>
                    <a:pt x="0" y="146844"/>
                  </a:lnTo>
                  <a:cubicBezTo>
                    <a:pt x="8731" y="104775"/>
                    <a:pt x="169069" y="26988"/>
                    <a:pt x="242888" y="13494"/>
                  </a:cubicBezTo>
                  <a:cubicBezTo>
                    <a:pt x="316707" y="0"/>
                    <a:pt x="417513" y="46037"/>
                    <a:pt x="442913" y="65881"/>
                  </a:cubicBezTo>
                  <a:lnTo>
                    <a:pt x="395288" y="132556"/>
                  </a:lnTo>
                  <a:cubicBezTo>
                    <a:pt x="354013" y="145256"/>
                    <a:pt x="350838" y="96043"/>
                    <a:pt x="271463" y="170656"/>
                  </a:cubicBezTo>
                  <a:cubicBezTo>
                    <a:pt x="207962" y="242094"/>
                    <a:pt x="249238" y="256381"/>
                    <a:pt x="238125" y="299244"/>
                  </a:cubicBezTo>
                  <a:close/>
                </a:path>
              </a:pathLst>
            </a:custGeom>
            <a:solidFill>
              <a:schemeClr val="tx1"/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олилиния 5"/>
            <p:cNvSpPr/>
            <p:nvPr/>
          </p:nvSpPr>
          <p:spPr>
            <a:xfrm rot="5245786" flipH="1">
              <a:off x="1371599" y="3958432"/>
              <a:ext cx="442913" cy="342106"/>
            </a:xfrm>
            <a:custGeom>
              <a:avLst/>
              <a:gdLst>
                <a:gd name="connsiteX0" fmla="*/ 238125 w 442913"/>
                <a:gd name="connsiteY0" fmla="*/ 233363 h 276225"/>
                <a:gd name="connsiteX1" fmla="*/ 190500 w 442913"/>
                <a:gd name="connsiteY1" fmla="*/ 276225 h 276225"/>
                <a:gd name="connsiteX2" fmla="*/ 0 w 442913"/>
                <a:gd name="connsiteY2" fmla="*/ 80963 h 276225"/>
                <a:gd name="connsiteX3" fmla="*/ 442913 w 442913"/>
                <a:gd name="connsiteY3" fmla="*/ 0 h 276225"/>
                <a:gd name="connsiteX4" fmla="*/ 395288 w 442913"/>
                <a:gd name="connsiteY4" fmla="*/ 66675 h 276225"/>
                <a:gd name="connsiteX5" fmla="*/ 271463 w 442913"/>
                <a:gd name="connsiteY5" fmla="*/ 104775 h 276225"/>
                <a:gd name="connsiteX6" fmla="*/ 238125 w 442913"/>
                <a:gd name="connsiteY6" fmla="*/ 233363 h 276225"/>
                <a:gd name="connsiteX0" fmla="*/ 238125 w 442913"/>
                <a:gd name="connsiteY0" fmla="*/ 233363 h 276225"/>
                <a:gd name="connsiteX1" fmla="*/ 190500 w 442913"/>
                <a:gd name="connsiteY1" fmla="*/ 276225 h 276225"/>
                <a:gd name="connsiteX2" fmla="*/ 0 w 442913"/>
                <a:gd name="connsiteY2" fmla="*/ 80963 h 276225"/>
                <a:gd name="connsiteX3" fmla="*/ 442913 w 442913"/>
                <a:gd name="connsiteY3" fmla="*/ 0 h 276225"/>
                <a:gd name="connsiteX4" fmla="*/ 395288 w 442913"/>
                <a:gd name="connsiteY4" fmla="*/ 66675 h 276225"/>
                <a:gd name="connsiteX5" fmla="*/ 271463 w 442913"/>
                <a:gd name="connsiteY5" fmla="*/ 104775 h 276225"/>
                <a:gd name="connsiteX6" fmla="*/ 238125 w 442913"/>
                <a:gd name="connsiteY6" fmla="*/ 233363 h 276225"/>
                <a:gd name="connsiteX0" fmla="*/ 238125 w 442913"/>
                <a:gd name="connsiteY0" fmla="*/ 299244 h 342106"/>
                <a:gd name="connsiteX1" fmla="*/ 190500 w 442913"/>
                <a:gd name="connsiteY1" fmla="*/ 342106 h 342106"/>
                <a:gd name="connsiteX2" fmla="*/ 0 w 442913"/>
                <a:gd name="connsiteY2" fmla="*/ 146844 h 342106"/>
                <a:gd name="connsiteX3" fmla="*/ 242888 w 442913"/>
                <a:gd name="connsiteY3" fmla="*/ 13494 h 342106"/>
                <a:gd name="connsiteX4" fmla="*/ 442913 w 442913"/>
                <a:gd name="connsiteY4" fmla="*/ 65881 h 342106"/>
                <a:gd name="connsiteX5" fmla="*/ 395288 w 442913"/>
                <a:gd name="connsiteY5" fmla="*/ 132556 h 342106"/>
                <a:gd name="connsiteX6" fmla="*/ 271463 w 442913"/>
                <a:gd name="connsiteY6" fmla="*/ 170656 h 342106"/>
                <a:gd name="connsiteX7" fmla="*/ 238125 w 442913"/>
                <a:gd name="connsiteY7" fmla="*/ 299244 h 342106"/>
                <a:gd name="connsiteX0" fmla="*/ 238125 w 442913"/>
                <a:gd name="connsiteY0" fmla="*/ 304006 h 346868"/>
                <a:gd name="connsiteX1" fmla="*/ 190500 w 442913"/>
                <a:gd name="connsiteY1" fmla="*/ 346868 h 346868"/>
                <a:gd name="connsiteX2" fmla="*/ 0 w 442913"/>
                <a:gd name="connsiteY2" fmla="*/ 151606 h 346868"/>
                <a:gd name="connsiteX3" fmla="*/ 242888 w 442913"/>
                <a:gd name="connsiteY3" fmla="*/ 18256 h 346868"/>
                <a:gd name="connsiteX4" fmla="*/ 442913 w 442913"/>
                <a:gd name="connsiteY4" fmla="*/ 70643 h 346868"/>
                <a:gd name="connsiteX5" fmla="*/ 395288 w 442913"/>
                <a:gd name="connsiteY5" fmla="*/ 137318 h 346868"/>
                <a:gd name="connsiteX6" fmla="*/ 271463 w 442913"/>
                <a:gd name="connsiteY6" fmla="*/ 175418 h 346868"/>
                <a:gd name="connsiteX7" fmla="*/ 238125 w 442913"/>
                <a:gd name="connsiteY7" fmla="*/ 304006 h 346868"/>
                <a:gd name="connsiteX0" fmla="*/ 238125 w 442913"/>
                <a:gd name="connsiteY0" fmla="*/ 307975 h 350837"/>
                <a:gd name="connsiteX1" fmla="*/ 190500 w 442913"/>
                <a:gd name="connsiteY1" fmla="*/ 350837 h 350837"/>
                <a:gd name="connsiteX2" fmla="*/ 0 w 442913"/>
                <a:gd name="connsiteY2" fmla="*/ 155575 h 350837"/>
                <a:gd name="connsiteX3" fmla="*/ 242888 w 442913"/>
                <a:gd name="connsiteY3" fmla="*/ 22225 h 350837"/>
                <a:gd name="connsiteX4" fmla="*/ 257175 w 442913"/>
                <a:gd name="connsiteY4" fmla="*/ 22225 h 350837"/>
                <a:gd name="connsiteX5" fmla="*/ 442913 w 442913"/>
                <a:gd name="connsiteY5" fmla="*/ 74612 h 350837"/>
                <a:gd name="connsiteX6" fmla="*/ 395288 w 442913"/>
                <a:gd name="connsiteY6" fmla="*/ 141287 h 350837"/>
                <a:gd name="connsiteX7" fmla="*/ 271463 w 442913"/>
                <a:gd name="connsiteY7" fmla="*/ 179387 h 350837"/>
                <a:gd name="connsiteX8" fmla="*/ 238125 w 442913"/>
                <a:gd name="connsiteY8" fmla="*/ 307975 h 350837"/>
                <a:gd name="connsiteX0" fmla="*/ 238125 w 442913"/>
                <a:gd name="connsiteY0" fmla="*/ 307975 h 350837"/>
                <a:gd name="connsiteX1" fmla="*/ 190500 w 442913"/>
                <a:gd name="connsiteY1" fmla="*/ 350837 h 350837"/>
                <a:gd name="connsiteX2" fmla="*/ 0 w 442913"/>
                <a:gd name="connsiteY2" fmla="*/ 155575 h 350837"/>
                <a:gd name="connsiteX3" fmla="*/ 242888 w 442913"/>
                <a:gd name="connsiteY3" fmla="*/ 22225 h 350837"/>
                <a:gd name="connsiteX4" fmla="*/ 257175 w 442913"/>
                <a:gd name="connsiteY4" fmla="*/ 22225 h 350837"/>
                <a:gd name="connsiteX5" fmla="*/ 442913 w 442913"/>
                <a:gd name="connsiteY5" fmla="*/ 74612 h 350837"/>
                <a:gd name="connsiteX6" fmla="*/ 395288 w 442913"/>
                <a:gd name="connsiteY6" fmla="*/ 141287 h 350837"/>
                <a:gd name="connsiteX7" fmla="*/ 271463 w 442913"/>
                <a:gd name="connsiteY7" fmla="*/ 179387 h 350837"/>
                <a:gd name="connsiteX8" fmla="*/ 238125 w 442913"/>
                <a:gd name="connsiteY8" fmla="*/ 307975 h 350837"/>
                <a:gd name="connsiteX0" fmla="*/ 238125 w 442913"/>
                <a:gd name="connsiteY0" fmla="*/ 307975 h 350837"/>
                <a:gd name="connsiteX1" fmla="*/ 190500 w 442913"/>
                <a:gd name="connsiteY1" fmla="*/ 350837 h 350837"/>
                <a:gd name="connsiteX2" fmla="*/ 0 w 442913"/>
                <a:gd name="connsiteY2" fmla="*/ 155575 h 350837"/>
                <a:gd name="connsiteX3" fmla="*/ 242888 w 442913"/>
                <a:gd name="connsiteY3" fmla="*/ 22225 h 350837"/>
                <a:gd name="connsiteX4" fmla="*/ 257175 w 442913"/>
                <a:gd name="connsiteY4" fmla="*/ 22225 h 350837"/>
                <a:gd name="connsiteX5" fmla="*/ 442913 w 442913"/>
                <a:gd name="connsiteY5" fmla="*/ 74612 h 350837"/>
                <a:gd name="connsiteX6" fmla="*/ 395288 w 442913"/>
                <a:gd name="connsiteY6" fmla="*/ 141287 h 350837"/>
                <a:gd name="connsiteX7" fmla="*/ 271463 w 442913"/>
                <a:gd name="connsiteY7" fmla="*/ 179387 h 350837"/>
                <a:gd name="connsiteX8" fmla="*/ 238125 w 442913"/>
                <a:gd name="connsiteY8" fmla="*/ 307975 h 350837"/>
                <a:gd name="connsiteX0" fmla="*/ 238125 w 442913"/>
                <a:gd name="connsiteY0" fmla="*/ 307975 h 350837"/>
                <a:gd name="connsiteX1" fmla="*/ 190500 w 442913"/>
                <a:gd name="connsiteY1" fmla="*/ 350837 h 350837"/>
                <a:gd name="connsiteX2" fmla="*/ 0 w 442913"/>
                <a:gd name="connsiteY2" fmla="*/ 155575 h 350837"/>
                <a:gd name="connsiteX3" fmla="*/ 242888 w 442913"/>
                <a:gd name="connsiteY3" fmla="*/ 22225 h 350837"/>
                <a:gd name="connsiteX4" fmla="*/ 257175 w 442913"/>
                <a:gd name="connsiteY4" fmla="*/ 22225 h 350837"/>
                <a:gd name="connsiteX5" fmla="*/ 442913 w 442913"/>
                <a:gd name="connsiteY5" fmla="*/ 74612 h 350837"/>
                <a:gd name="connsiteX6" fmla="*/ 395288 w 442913"/>
                <a:gd name="connsiteY6" fmla="*/ 141287 h 350837"/>
                <a:gd name="connsiteX7" fmla="*/ 271463 w 442913"/>
                <a:gd name="connsiteY7" fmla="*/ 179387 h 350837"/>
                <a:gd name="connsiteX8" fmla="*/ 238125 w 442913"/>
                <a:gd name="connsiteY8" fmla="*/ 307975 h 350837"/>
                <a:gd name="connsiteX0" fmla="*/ 238125 w 442913"/>
                <a:gd name="connsiteY0" fmla="*/ 307975 h 350837"/>
                <a:gd name="connsiteX1" fmla="*/ 190500 w 442913"/>
                <a:gd name="connsiteY1" fmla="*/ 350837 h 350837"/>
                <a:gd name="connsiteX2" fmla="*/ 0 w 442913"/>
                <a:gd name="connsiteY2" fmla="*/ 155575 h 350837"/>
                <a:gd name="connsiteX3" fmla="*/ 242888 w 442913"/>
                <a:gd name="connsiteY3" fmla="*/ 22225 h 350837"/>
                <a:gd name="connsiteX4" fmla="*/ 257175 w 442913"/>
                <a:gd name="connsiteY4" fmla="*/ 22225 h 350837"/>
                <a:gd name="connsiteX5" fmla="*/ 442913 w 442913"/>
                <a:gd name="connsiteY5" fmla="*/ 74612 h 350837"/>
                <a:gd name="connsiteX6" fmla="*/ 395288 w 442913"/>
                <a:gd name="connsiteY6" fmla="*/ 141287 h 350837"/>
                <a:gd name="connsiteX7" fmla="*/ 271463 w 442913"/>
                <a:gd name="connsiteY7" fmla="*/ 179387 h 350837"/>
                <a:gd name="connsiteX8" fmla="*/ 238125 w 442913"/>
                <a:gd name="connsiteY8" fmla="*/ 307975 h 350837"/>
                <a:gd name="connsiteX0" fmla="*/ 238125 w 442913"/>
                <a:gd name="connsiteY0" fmla="*/ 299244 h 342106"/>
                <a:gd name="connsiteX1" fmla="*/ 190500 w 442913"/>
                <a:gd name="connsiteY1" fmla="*/ 342106 h 342106"/>
                <a:gd name="connsiteX2" fmla="*/ 0 w 442913"/>
                <a:gd name="connsiteY2" fmla="*/ 146844 h 342106"/>
                <a:gd name="connsiteX3" fmla="*/ 242888 w 442913"/>
                <a:gd name="connsiteY3" fmla="*/ 13494 h 342106"/>
                <a:gd name="connsiteX4" fmla="*/ 442913 w 442913"/>
                <a:gd name="connsiteY4" fmla="*/ 65881 h 342106"/>
                <a:gd name="connsiteX5" fmla="*/ 395288 w 442913"/>
                <a:gd name="connsiteY5" fmla="*/ 132556 h 342106"/>
                <a:gd name="connsiteX6" fmla="*/ 271463 w 442913"/>
                <a:gd name="connsiteY6" fmla="*/ 170656 h 342106"/>
                <a:gd name="connsiteX7" fmla="*/ 238125 w 442913"/>
                <a:gd name="connsiteY7" fmla="*/ 299244 h 3421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2913" h="342106">
                  <a:moveTo>
                    <a:pt x="238125" y="299244"/>
                  </a:moveTo>
                  <a:lnTo>
                    <a:pt x="190500" y="342106"/>
                  </a:lnTo>
                  <a:lnTo>
                    <a:pt x="0" y="146844"/>
                  </a:lnTo>
                  <a:cubicBezTo>
                    <a:pt x="8731" y="104775"/>
                    <a:pt x="169069" y="26988"/>
                    <a:pt x="242888" y="13494"/>
                  </a:cubicBezTo>
                  <a:cubicBezTo>
                    <a:pt x="316707" y="0"/>
                    <a:pt x="417513" y="46037"/>
                    <a:pt x="442913" y="65881"/>
                  </a:cubicBezTo>
                  <a:lnTo>
                    <a:pt x="395288" y="132556"/>
                  </a:lnTo>
                  <a:cubicBezTo>
                    <a:pt x="354013" y="145256"/>
                    <a:pt x="350838" y="96043"/>
                    <a:pt x="271463" y="170656"/>
                  </a:cubicBezTo>
                  <a:cubicBezTo>
                    <a:pt x="207962" y="242094"/>
                    <a:pt x="249238" y="256381"/>
                    <a:pt x="238125" y="299244"/>
                  </a:cubicBezTo>
                  <a:close/>
                </a:path>
              </a:pathLst>
            </a:custGeom>
            <a:solidFill>
              <a:schemeClr val="tx1"/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 rot="2615987">
              <a:off x="1500188" y="3962401"/>
              <a:ext cx="61913" cy="109537"/>
            </a:xfrm>
            <a:prstGeom prst="roundRect">
              <a:avLst/>
            </a:prstGeom>
            <a:solidFill>
              <a:schemeClr val="tx1"/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952500" y="3990974"/>
              <a:ext cx="628649" cy="632619"/>
            </a:xfrm>
            <a:custGeom>
              <a:avLst/>
              <a:gdLst>
                <a:gd name="connsiteX0" fmla="*/ 95250 w 523875"/>
                <a:gd name="connsiteY0" fmla="*/ 0 h 457200"/>
                <a:gd name="connsiteX1" fmla="*/ 523875 w 523875"/>
                <a:gd name="connsiteY1" fmla="*/ 423863 h 457200"/>
                <a:gd name="connsiteX2" fmla="*/ 0 w 523875"/>
                <a:gd name="connsiteY2" fmla="*/ 457200 h 457200"/>
                <a:gd name="connsiteX3" fmla="*/ 95250 w 523875"/>
                <a:gd name="connsiteY3" fmla="*/ 0 h 457200"/>
                <a:gd name="connsiteX0" fmla="*/ 166687 w 595312"/>
                <a:gd name="connsiteY0" fmla="*/ 0 h 527844"/>
                <a:gd name="connsiteX1" fmla="*/ 595312 w 595312"/>
                <a:gd name="connsiteY1" fmla="*/ 423863 h 527844"/>
                <a:gd name="connsiteX2" fmla="*/ 71437 w 595312"/>
                <a:gd name="connsiteY2" fmla="*/ 457200 h 527844"/>
                <a:gd name="connsiteX3" fmla="*/ 166687 w 595312"/>
                <a:gd name="connsiteY3" fmla="*/ 0 h 527844"/>
                <a:gd name="connsiteX0" fmla="*/ 166687 w 595312"/>
                <a:gd name="connsiteY0" fmla="*/ 0 h 680244"/>
                <a:gd name="connsiteX1" fmla="*/ 595312 w 595312"/>
                <a:gd name="connsiteY1" fmla="*/ 423863 h 680244"/>
                <a:gd name="connsiteX2" fmla="*/ 71437 w 595312"/>
                <a:gd name="connsiteY2" fmla="*/ 457200 h 680244"/>
                <a:gd name="connsiteX3" fmla="*/ 166687 w 595312"/>
                <a:gd name="connsiteY3" fmla="*/ 0 h 680244"/>
                <a:gd name="connsiteX0" fmla="*/ 252412 w 681037"/>
                <a:gd name="connsiteY0" fmla="*/ 0 h 680244"/>
                <a:gd name="connsiteX1" fmla="*/ 681037 w 681037"/>
                <a:gd name="connsiteY1" fmla="*/ 423863 h 680244"/>
                <a:gd name="connsiteX2" fmla="*/ 157162 w 681037"/>
                <a:gd name="connsiteY2" fmla="*/ 457200 h 680244"/>
                <a:gd name="connsiteX3" fmla="*/ 252412 w 681037"/>
                <a:gd name="connsiteY3" fmla="*/ 0 h 680244"/>
                <a:gd name="connsiteX0" fmla="*/ 252412 w 681037"/>
                <a:gd name="connsiteY0" fmla="*/ 0 h 680244"/>
                <a:gd name="connsiteX1" fmla="*/ 681037 w 681037"/>
                <a:gd name="connsiteY1" fmla="*/ 423863 h 680244"/>
                <a:gd name="connsiteX2" fmla="*/ 157162 w 681037"/>
                <a:gd name="connsiteY2" fmla="*/ 457200 h 680244"/>
                <a:gd name="connsiteX3" fmla="*/ 252412 w 681037"/>
                <a:gd name="connsiteY3" fmla="*/ 0 h 680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1037" h="680244">
                  <a:moveTo>
                    <a:pt x="252412" y="0"/>
                  </a:moveTo>
                  <a:lnTo>
                    <a:pt x="681037" y="423863"/>
                  </a:lnTo>
                  <a:cubicBezTo>
                    <a:pt x="665162" y="500063"/>
                    <a:pt x="338136" y="680244"/>
                    <a:pt x="157162" y="457200"/>
                  </a:cubicBezTo>
                  <a:cubicBezTo>
                    <a:pt x="0" y="253206"/>
                    <a:pt x="165100" y="5556"/>
                    <a:pt x="252412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олилиния 8"/>
            <p:cNvSpPr/>
            <p:nvPr/>
          </p:nvSpPr>
          <p:spPr>
            <a:xfrm rot="20597183">
              <a:off x="1685925" y="3605214"/>
              <a:ext cx="733425" cy="477837"/>
            </a:xfrm>
            <a:custGeom>
              <a:avLst/>
              <a:gdLst>
                <a:gd name="connsiteX0" fmla="*/ 0 w 733425"/>
                <a:gd name="connsiteY0" fmla="*/ 166687 h 477837"/>
                <a:gd name="connsiteX1" fmla="*/ 304800 w 733425"/>
                <a:gd name="connsiteY1" fmla="*/ 42862 h 477837"/>
                <a:gd name="connsiteX2" fmla="*/ 457200 w 733425"/>
                <a:gd name="connsiteY2" fmla="*/ 423862 h 477837"/>
                <a:gd name="connsiteX3" fmla="*/ 733425 w 733425"/>
                <a:gd name="connsiteY3" fmla="*/ 366712 h 477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3425" h="477837">
                  <a:moveTo>
                    <a:pt x="0" y="166687"/>
                  </a:moveTo>
                  <a:cubicBezTo>
                    <a:pt x="114300" y="83343"/>
                    <a:pt x="228600" y="0"/>
                    <a:pt x="304800" y="42862"/>
                  </a:cubicBezTo>
                  <a:cubicBezTo>
                    <a:pt x="381000" y="85725"/>
                    <a:pt x="385763" y="369887"/>
                    <a:pt x="457200" y="423862"/>
                  </a:cubicBezTo>
                  <a:cubicBezTo>
                    <a:pt x="528637" y="477837"/>
                    <a:pt x="631031" y="422274"/>
                    <a:pt x="733425" y="366712"/>
                  </a:cubicBezTo>
                </a:path>
              </a:pathLst>
            </a:custGeom>
            <a:ln w="57150">
              <a:solidFill>
                <a:schemeClr val="tx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" name="Группа 13"/>
          <p:cNvGrpSpPr/>
          <p:nvPr/>
        </p:nvGrpSpPr>
        <p:grpSpPr>
          <a:xfrm rot="10800000">
            <a:off x="1356632" y="5041900"/>
            <a:ext cx="495300" cy="495300"/>
            <a:chOff x="1400175" y="4838700"/>
            <a:chExt cx="495300" cy="495300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1400175" y="4838700"/>
              <a:ext cx="495300" cy="4953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Стрелка вниз 10"/>
            <p:cNvSpPr/>
            <p:nvPr/>
          </p:nvSpPr>
          <p:spPr>
            <a:xfrm>
              <a:off x="1609725" y="4991100"/>
              <a:ext cx="45719" cy="200025"/>
            </a:xfrm>
            <a:prstGeom prst="downArrow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1347107" y="5651500"/>
            <a:ext cx="495300" cy="495300"/>
            <a:chOff x="1400175" y="4838700"/>
            <a:chExt cx="495300" cy="495300"/>
          </a:xfrm>
        </p:grpSpPr>
        <p:sp>
          <p:nvSpPr>
            <p:cNvPr id="16" name="Скругленный прямоугольник 15"/>
            <p:cNvSpPr/>
            <p:nvPr/>
          </p:nvSpPr>
          <p:spPr>
            <a:xfrm>
              <a:off x="1400175" y="4838700"/>
              <a:ext cx="495300" cy="4953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Стрелка вниз 16"/>
            <p:cNvSpPr/>
            <p:nvPr/>
          </p:nvSpPr>
          <p:spPr>
            <a:xfrm>
              <a:off x="1609725" y="4991100"/>
              <a:ext cx="45719" cy="200025"/>
            </a:xfrm>
            <a:prstGeom prst="downArrow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" name="Группа 17"/>
          <p:cNvGrpSpPr/>
          <p:nvPr/>
        </p:nvGrpSpPr>
        <p:grpSpPr>
          <a:xfrm rot="5400000">
            <a:off x="689882" y="5651500"/>
            <a:ext cx="495300" cy="495300"/>
            <a:chOff x="1400175" y="4838700"/>
            <a:chExt cx="495300" cy="495300"/>
          </a:xfrm>
        </p:grpSpPr>
        <p:sp>
          <p:nvSpPr>
            <p:cNvPr id="19" name="Скругленный прямоугольник 18"/>
            <p:cNvSpPr/>
            <p:nvPr/>
          </p:nvSpPr>
          <p:spPr>
            <a:xfrm>
              <a:off x="1400175" y="4838700"/>
              <a:ext cx="495300" cy="4953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Стрелка вниз 19"/>
            <p:cNvSpPr/>
            <p:nvPr/>
          </p:nvSpPr>
          <p:spPr>
            <a:xfrm>
              <a:off x="1609725" y="4991100"/>
              <a:ext cx="45719" cy="200025"/>
            </a:xfrm>
            <a:prstGeom prst="downArrow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" name="Группа 20"/>
          <p:cNvGrpSpPr/>
          <p:nvPr/>
        </p:nvGrpSpPr>
        <p:grpSpPr>
          <a:xfrm rot="16200000">
            <a:off x="2004332" y="5670550"/>
            <a:ext cx="495300" cy="495300"/>
            <a:chOff x="1400175" y="4838700"/>
            <a:chExt cx="495300" cy="495300"/>
          </a:xfrm>
        </p:grpSpPr>
        <p:sp>
          <p:nvSpPr>
            <p:cNvPr id="22" name="Скругленный прямоугольник 21"/>
            <p:cNvSpPr/>
            <p:nvPr/>
          </p:nvSpPr>
          <p:spPr>
            <a:xfrm>
              <a:off x="1400175" y="4838700"/>
              <a:ext cx="495300" cy="4953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Стрелка вниз 22"/>
            <p:cNvSpPr/>
            <p:nvPr/>
          </p:nvSpPr>
          <p:spPr>
            <a:xfrm>
              <a:off x="1609725" y="4991100"/>
              <a:ext cx="45719" cy="200025"/>
            </a:xfrm>
            <a:prstGeom prst="downArrow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3"/>
          <p:cNvSpPr/>
          <p:nvPr/>
        </p:nvSpPr>
        <p:spPr>
          <a:xfrm>
            <a:off x="285720" y="428604"/>
            <a:ext cx="8572560" cy="16927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dirty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Можно обрабатывать одновременно несколько ячеек – диапазон ячеек. Для обозначения диапазона ячеек используется двоеточие. </a:t>
            </a:r>
            <a:endParaRPr lang="en-US" sz="2600" dirty="0" smtClean="0">
              <a:solidFill>
                <a:schemeClr val="tx1"/>
              </a:solidFill>
              <a:latin typeface="Georgia" pitchFamily="18" charset="0"/>
              <a:ea typeface="Consolas"/>
              <a:cs typeface="Consolas"/>
              <a:sym typeface="Consolas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n-US" sz="2600" dirty="0" smtClean="0">
              <a:solidFill>
                <a:schemeClr val="tx1"/>
              </a:solidFill>
              <a:latin typeface="Georgia" pitchFamily="18" charset="0"/>
              <a:ea typeface="Consolas"/>
              <a:cs typeface="Consolas"/>
              <a:sym typeface="Consolas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dirty="0" smtClean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Например</a:t>
            </a:r>
            <a:r>
              <a:rPr lang="ru-RU" sz="2600" dirty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, В3:D7</a:t>
            </a:r>
            <a:endParaRPr sz="2600">
              <a:solidFill>
                <a:schemeClr val="tx1"/>
              </a:solidFill>
              <a:latin typeface="Georgia" pitchFamily="18" charset="0"/>
              <a:ea typeface="Consolas"/>
              <a:cs typeface="Consolas"/>
              <a:sym typeface="Consolas"/>
            </a:endParaRPr>
          </a:p>
        </p:txBody>
      </p:sp>
      <p:pic>
        <p:nvPicPr>
          <p:cNvPr id="143" name="Google Shape;143;p23"/>
          <p:cNvPicPr preferRelativeResize="0"/>
          <p:nvPr/>
        </p:nvPicPr>
        <p:blipFill rotWithShape="1">
          <a:blip r:embed="rId3">
            <a:alphaModFix/>
          </a:blip>
          <a:srcRect r="14126"/>
          <a:stretch/>
        </p:blipFill>
        <p:spPr>
          <a:xfrm>
            <a:off x="3492998" y="1953296"/>
            <a:ext cx="4852716" cy="39290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4"/>
          <p:cNvSpPr/>
          <p:nvPr/>
        </p:nvSpPr>
        <p:spPr>
          <a:xfrm>
            <a:off x="357158" y="300022"/>
            <a:ext cx="8572560" cy="40832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just"/>
            <a:r>
              <a:rPr lang="ru-RU" sz="2600" dirty="0" smtClean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Ячейка может содержать следующие типы данных:</a:t>
            </a:r>
            <a:endParaRPr lang="ru-RU" sz="2800" dirty="0" smtClean="0">
              <a:solidFill>
                <a:schemeClr val="tx1"/>
              </a:solidFill>
              <a:latin typeface="Georgia" pitchFamily="18" charset="0"/>
            </a:endParaRPr>
          </a:p>
          <a:p>
            <a:pPr lvl="0" algn="just"/>
            <a:r>
              <a:rPr lang="ru-RU" sz="2600" i="1" dirty="0" smtClean="0">
                <a:solidFill>
                  <a:srgbClr val="00B050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числовые, текстовые, </a:t>
            </a:r>
            <a:r>
              <a:rPr lang="ru-RU" sz="2600" i="1" dirty="0" smtClean="0">
                <a:solidFill>
                  <a:srgbClr val="00B050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формулы</a:t>
            </a:r>
            <a:r>
              <a:rPr lang="en-US" sz="2600" i="1" dirty="0" smtClean="0">
                <a:solidFill>
                  <a:srgbClr val="00B050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.</a:t>
            </a:r>
            <a:endParaRPr lang="ru-RU" sz="2800" i="1" dirty="0" smtClean="0">
              <a:solidFill>
                <a:srgbClr val="00B050"/>
              </a:solidFill>
              <a:latin typeface="Georgia" pitchFamily="18" charset="0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dirty="0" smtClean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Формула </a:t>
            </a:r>
            <a:r>
              <a:rPr lang="ru-RU" sz="2600" dirty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всегда начинается с символа “=” (знака равенства) и содержит числа, ссылки на адреса ячеек, встроенные функции, соединенные знаками математических операций.</a:t>
            </a:r>
            <a:endParaRPr>
              <a:solidFill>
                <a:schemeClr val="tx1"/>
              </a:solidFill>
              <a:latin typeface="Georgia" pitchFamily="18" charset="0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dirty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Если ячейка содержит формулу, то в рабочем листе отображается результат вычисления этой формулы. Если сделать ячейку текущей, то формула отображается в строке формул.</a:t>
            </a:r>
            <a:endParaRPr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150" name="Google Shape;150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57422" y="4429131"/>
            <a:ext cx="3929090" cy="20407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5"/>
          <p:cNvSpPr/>
          <p:nvPr/>
        </p:nvSpPr>
        <p:spPr>
          <a:xfrm>
            <a:off x="595085" y="548680"/>
            <a:ext cx="7997371" cy="5293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i="1" dirty="0">
                <a:solidFill>
                  <a:srgbClr val="00B050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Ввод данных </a:t>
            </a:r>
            <a:r>
              <a:rPr lang="ru-RU" sz="2600" dirty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осуществляют непосредственно в текущую ячейку или в строку формул</a:t>
            </a:r>
            <a:r>
              <a:rPr lang="ru-RU" sz="2600" dirty="0" smtClean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.</a:t>
            </a:r>
            <a:endParaRPr lang="en-US" sz="2600" dirty="0" smtClean="0">
              <a:solidFill>
                <a:schemeClr val="tx1"/>
              </a:solidFill>
              <a:latin typeface="Georgia" pitchFamily="18" charset="0"/>
              <a:ea typeface="Consolas"/>
              <a:cs typeface="Consolas"/>
              <a:sym typeface="Consolas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600">
              <a:solidFill>
                <a:schemeClr val="tx1"/>
              </a:solidFill>
              <a:latin typeface="Georgia" pitchFamily="18" charset="0"/>
              <a:ea typeface="Consolas"/>
              <a:cs typeface="Consolas"/>
              <a:sym typeface="Consolas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dirty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Место ввода отмечается текстовым курсором. </a:t>
            </a:r>
            <a:endParaRPr lang="en-US" sz="2600" dirty="0" smtClean="0">
              <a:solidFill>
                <a:schemeClr val="tx1"/>
              </a:solidFill>
              <a:latin typeface="Georgia" pitchFamily="18" charset="0"/>
              <a:ea typeface="Consolas"/>
              <a:cs typeface="Consolas"/>
              <a:sym typeface="Consolas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tx1"/>
              </a:solidFill>
              <a:latin typeface="Georgia" pitchFamily="18" charset="0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dirty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Для редактирования содержимого ячейки можно щелкнуть на строке формул или дважды щелкнуть на текущей ячейке или нажать клавишу</a:t>
            </a:r>
            <a:r>
              <a:rPr lang="ru-RU" sz="2600" i="1" dirty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 </a:t>
            </a:r>
            <a:r>
              <a:rPr lang="ru-RU" sz="2600" i="1" dirty="0">
                <a:solidFill>
                  <a:srgbClr val="00B050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F2</a:t>
            </a:r>
            <a:endParaRPr i="1">
              <a:solidFill>
                <a:srgbClr val="00B050"/>
              </a:solidFill>
              <a:latin typeface="Georgia" pitchFamily="18" charset="0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dirty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Чтобы завершить ввод, сохранив введенные данные, используют кнопку </a:t>
            </a:r>
            <a:r>
              <a:rPr lang="en-US" sz="2600" dirty="0" smtClean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          </a:t>
            </a:r>
            <a:r>
              <a:rPr lang="ru-RU" sz="2600" dirty="0" smtClean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 </a:t>
            </a:r>
            <a:r>
              <a:rPr lang="ru-RU" sz="2600" dirty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в строке формул или клавишу </a:t>
            </a:r>
            <a:r>
              <a:rPr lang="ru-RU" sz="2600" i="1" dirty="0" err="1">
                <a:solidFill>
                  <a:srgbClr val="00B050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Enter</a:t>
            </a:r>
            <a:r>
              <a:rPr lang="ru-RU" sz="2600" dirty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. </a:t>
            </a:r>
            <a:endParaRPr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12289" name="Picture 1"/>
          <p:cNvPicPr>
            <a:picLocks noChangeAspect="1" noChangeArrowheads="1"/>
          </p:cNvPicPr>
          <p:nvPr/>
        </p:nvPicPr>
        <p:blipFill>
          <a:blip r:embed="rId3"/>
          <a:srcRect l="13163" t="18056" r="79474" b="77182"/>
          <a:stretch>
            <a:fillRect/>
          </a:stretch>
        </p:blipFill>
        <p:spPr bwMode="auto">
          <a:xfrm>
            <a:off x="5457373" y="4426857"/>
            <a:ext cx="1277259" cy="464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5673633" y="4467833"/>
            <a:ext cx="335281" cy="307367"/>
          </a:xfrm>
          <a:prstGeom prst="rect">
            <a:avLst/>
          </a:prstGeom>
          <a:solidFill>
            <a:srgbClr val="CCFFCC">
              <a:alpha val="3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6"/>
          <p:cNvSpPr/>
          <p:nvPr/>
        </p:nvSpPr>
        <p:spPr>
          <a:xfrm>
            <a:off x="696685" y="667657"/>
            <a:ext cx="7779657" cy="3672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dirty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Чтобы отменить внесенные изменения и восстановить прежнее значение ячейки, используют кнопку Отмена в строке формул или клавишу </a:t>
            </a:r>
            <a:r>
              <a:rPr lang="ru-RU" sz="2600" i="1" dirty="0" err="1">
                <a:solidFill>
                  <a:srgbClr val="00B050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Esc</a:t>
            </a:r>
            <a:r>
              <a:rPr lang="ru-RU" sz="2600" i="1" dirty="0">
                <a:solidFill>
                  <a:srgbClr val="00B050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. </a:t>
            </a:r>
            <a:endParaRPr lang="en-US" sz="2600" i="1" dirty="0" smtClean="0">
              <a:solidFill>
                <a:srgbClr val="00B050"/>
              </a:solidFill>
              <a:latin typeface="Georgia" pitchFamily="18" charset="0"/>
              <a:ea typeface="Consolas"/>
              <a:cs typeface="Consolas"/>
              <a:sym typeface="Consolas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i="1">
              <a:solidFill>
                <a:srgbClr val="00B050"/>
              </a:solidFill>
              <a:latin typeface="Georgia" pitchFamily="18" charset="0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dirty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Для очистки текущей ячейки или выделенного диапазона удобно использовать клавишу </a:t>
            </a:r>
            <a:r>
              <a:rPr lang="ru-RU" sz="2600" i="1" dirty="0" err="1">
                <a:solidFill>
                  <a:srgbClr val="00B050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Delete</a:t>
            </a:r>
            <a:r>
              <a:rPr lang="ru-RU" sz="2600" i="1" dirty="0">
                <a:solidFill>
                  <a:srgbClr val="00B050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. </a:t>
            </a:r>
            <a:endParaRPr i="1">
              <a:solidFill>
                <a:srgbClr val="00B05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0"/>
          <p:cNvSpPr/>
          <p:nvPr/>
        </p:nvSpPr>
        <p:spPr>
          <a:xfrm>
            <a:off x="323528" y="1097610"/>
            <a:ext cx="8499950" cy="1292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dirty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Определите количество ячеек, входящих в диапазон B2:E6</a:t>
            </a:r>
            <a:endParaRPr>
              <a:solidFill>
                <a:schemeClr val="tx1"/>
              </a:solidFill>
              <a:latin typeface="Georgia" pitchFamily="18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dirty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1)25 </a:t>
            </a:r>
            <a:r>
              <a:rPr lang="ru-RU" sz="2600" dirty="0" smtClean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		   </a:t>
            </a:r>
            <a:r>
              <a:rPr lang="ru-RU" sz="2600" dirty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2)15  </a:t>
            </a:r>
            <a:r>
              <a:rPr lang="ru-RU" sz="2600" dirty="0" smtClean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	  </a:t>
            </a:r>
            <a:r>
              <a:rPr lang="ru-RU" sz="2600" dirty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3)20  </a:t>
            </a:r>
            <a:r>
              <a:rPr lang="ru-RU" sz="2600" dirty="0" smtClean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	  </a:t>
            </a:r>
            <a:r>
              <a:rPr lang="ru-RU" sz="2600" dirty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4)30</a:t>
            </a:r>
            <a:endParaRPr sz="2600">
              <a:solidFill>
                <a:schemeClr val="tx1"/>
              </a:solidFill>
              <a:latin typeface="Georgia" pitchFamily="18" charset="0"/>
              <a:ea typeface="Consolas"/>
              <a:cs typeface="Consolas"/>
              <a:sym typeface="Consolas"/>
            </a:endParaRPr>
          </a:p>
        </p:txBody>
      </p:sp>
      <p:sp>
        <p:nvSpPr>
          <p:cNvPr id="186" name="Google Shape;186;p30"/>
          <p:cNvSpPr/>
          <p:nvPr/>
        </p:nvSpPr>
        <p:spPr>
          <a:xfrm>
            <a:off x="381022" y="2565671"/>
            <a:ext cx="8499950" cy="1292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dirty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Перечислите номера ответов, в которых правильно указан адрес ячейки</a:t>
            </a:r>
            <a:endParaRPr>
              <a:solidFill>
                <a:schemeClr val="tx1"/>
              </a:solidFill>
              <a:latin typeface="Georgia" pitchFamily="18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dirty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1)5В  </a:t>
            </a:r>
            <a:r>
              <a:rPr lang="ru-RU" sz="2600" dirty="0" smtClean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		  </a:t>
            </a:r>
            <a:r>
              <a:rPr lang="ru-RU" sz="2600" dirty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2)G20 </a:t>
            </a:r>
            <a:r>
              <a:rPr lang="ru-RU" sz="2600" dirty="0" smtClean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	  </a:t>
            </a:r>
            <a:r>
              <a:rPr lang="ru-RU" sz="2600" dirty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3)DB5 </a:t>
            </a:r>
            <a:r>
              <a:rPr lang="ru-RU" sz="2600" dirty="0" smtClean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	  </a:t>
            </a:r>
            <a:r>
              <a:rPr lang="ru-RU" sz="2600" dirty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4)AZ </a:t>
            </a:r>
            <a:endParaRPr sz="2600">
              <a:solidFill>
                <a:schemeClr val="tx1"/>
              </a:solidFill>
              <a:latin typeface="Georgia" pitchFamily="18" charset="0"/>
              <a:ea typeface="Consolas"/>
              <a:cs typeface="Consolas"/>
              <a:sym typeface="Consolas"/>
            </a:endParaRPr>
          </a:p>
        </p:txBody>
      </p:sp>
      <p:pic>
        <p:nvPicPr>
          <p:cNvPr id="187" name="Google Shape;187;p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79030" y="4878921"/>
            <a:ext cx="3738550" cy="168879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p3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537384" y="6028283"/>
            <a:ext cx="1995530" cy="619258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30"/>
          <p:cNvSpPr/>
          <p:nvPr/>
        </p:nvSpPr>
        <p:spPr>
          <a:xfrm>
            <a:off x="342644" y="4005261"/>
            <a:ext cx="8499950" cy="892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dirty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Какое число будет в ячейке С4?</a:t>
            </a:r>
            <a:endParaRPr>
              <a:solidFill>
                <a:schemeClr val="tx1"/>
              </a:solidFill>
              <a:latin typeface="Georgia" pitchFamily="18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dirty="0" smtClean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1)13		    </a:t>
            </a:r>
            <a:r>
              <a:rPr lang="ru-RU" sz="2600" dirty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2)12 </a:t>
            </a:r>
            <a:r>
              <a:rPr lang="ru-RU" sz="2600" dirty="0" smtClean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	  </a:t>
            </a:r>
            <a:r>
              <a:rPr lang="ru-RU" sz="2600" dirty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3)14 </a:t>
            </a:r>
            <a:r>
              <a:rPr lang="ru-RU" sz="2600" dirty="0" smtClean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		  </a:t>
            </a:r>
            <a:r>
              <a:rPr lang="ru-RU" sz="2600" dirty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4)16 </a:t>
            </a:r>
            <a:endParaRPr sz="2600">
              <a:solidFill>
                <a:schemeClr val="tx1"/>
              </a:solidFill>
              <a:latin typeface="Georgia" pitchFamily="18" charset="0"/>
              <a:ea typeface="Consolas"/>
              <a:cs typeface="Consolas"/>
              <a:sym typeface="Consolas"/>
            </a:endParaRPr>
          </a:p>
        </p:txBody>
      </p:sp>
      <p:sp>
        <p:nvSpPr>
          <p:cNvPr id="7" name="Google Shape;54;p13"/>
          <p:cNvSpPr txBox="1"/>
          <p:nvPr/>
        </p:nvSpPr>
        <p:spPr>
          <a:xfrm>
            <a:off x="1542963" y="203200"/>
            <a:ext cx="61437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400" b="1" dirty="0" smtClean="0">
                <a:solidFill>
                  <a:srgbClr val="00B050"/>
                </a:solidFill>
                <a:latin typeface="Georgia"/>
                <a:ea typeface="Georgia"/>
                <a:cs typeface="Georgia"/>
                <a:sym typeface="Georgia"/>
              </a:rPr>
              <a:t>Проверь себя…</a:t>
            </a:r>
            <a:endParaRPr sz="4400" b="1" i="0" u="none" strike="noStrike" cap="none">
              <a:solidFill>
                <a:srgbClr val="00B05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180148" y="1927833"/>
            <a:ext cx="814252" cy="554110"/>
          </a:xfrm>
          <a:prstGeom prst="rect">
            <a:avLst/>
          </a:prstGeom>
          <a:solidFill>
            <a:srgbClr val="CCFFCC">
              <a:alpha val="3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373120" y="3401034"/>
            <a:ext cx="1097280" cy="554110"/>
          </a:xfrm>
          <a:prstGeom prst="rect">
            <a:avLst/>
          </a:prstGeom>
          <a:solidFill>
            <a:srgbClr val="CCFFCC">
              <a:alpha val="3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180149" y="3408291"/>
            <a:ext cx="1097280" cy="554110"/>
          </a:xfrm>
          <a:prstGeom prst="rect">
            <a:avLst/>
          </a:prstGeom>
          <a:solidFill>
            <a:srgbClr val="CCFFCC">
              <a:alpha val="3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394891" y="4409777"/>
            <a:ext cx="1097280" cy="554110"/>
          </a:xfrm>
          <a:prstGeom prst="rect">
            <a:avLst/>
          </a:prstGeom>
          <a:solidFill>
            <a:srgbClr val="CCFFCC">
              <a:alpha val="3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/>
          <p:nvPr/>
        </p:nvSpPr>
        <p:spPr>
          <a:xfrm>
            <a:off x="720875" y="1324850"/>
            <a:ext cx="7812600" cy="494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i="0" u="none" strike="noStrike" cap="none">
                <a:latin typeface="Georgia"/>
                <a:ea typeface="Georgia"/>
                <a:cs typeface="Georgia"/>
                <a:sym typeface="Georgia"/>
              </a:rPr>
              <a:t>Родоначальником электронных таблиц как отдельного класса ПО является Дэн Бриклин, совместно с Бобом Фрэнкстоном разработавший программу табличный редактор VisiCalc в 1979 г.  для компьютера Apple II.</a:t>
            </a:r>
            <a:endParaRPr sz="2600"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i="0" u="none" strike="noStrike" cap="none">
                <a:latin typeface="Georgia"/>
                <a:ea typeface="Georgia"/>
                <a:cs typeface="Georgia"/>
                <a:sym typeface="Georgia"/>
              </a:rPr>
              <a:t>Это позволило превратить персональный компьютер из игрушки в инструмент для обработки больших объемов  числовой информации.</a:t>
            </a:r>
            <a:endParaRPr sz="2600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3" name="Google Shape;63;p14"/>
          <p:cNvSpPr txBox="1"/>
          <p:nvPr/>
        </p:nvSpPr>
        <p:spPr>
          <a:xfrm>
            <a:off x="1987232" y="363666"/>
            <a:ext cx="5500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000" b="1" i="0" u="none" strike="noStrike" cap="none" dirty="0">
                <a:solidFill>
                  <a:srgbClr val="00B050"/>
                </a:solidFill>
                <a:latin typeface="Georgia"/>
                <a:ea typeface="Georgia"/>
                <a:cs typeface="Georgia"/>
                <a:sym typeface="Georgia"/>
              </a:rPr>
              <a:t>История создания</a:t>
            </a:r>
            <a:endParaRPr sz="4000" b="1">
              <a:solidFill>
                <a:srgbClr val="00B05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/>
        </p:nvSpPr>
        <p:spPr>
          <a:xfrm>
            <a:off x="1987232" y="363666"/>
            <a:ext cx="5500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000" b="1" i="0" u="none" strike="noStrike" cap="none" dirty="0">
                <a:solidFill>
                  <a:srgbClr val="00B050"/>
                </a:solidFill>
                <a:latin typeface="Georgia"/>
                <a:ea typeface="Georgia"/>
                <a:cs typeface="Georgia"/>
                <a:sym typeface="Georgia"/>
              </a:rPr>
              <a:t>История создания</a:t>
            </a:r>
            <a:endParaRPr sz="4000" b="1">
              <a:solidFill>
                <a:srgbClr val="00B05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9" name="Google Shape;69;p15"/>
          <p:cNvSpPr/>
          <p:nvPr/>
        </p:nvSpPr>
        <p:spPr>
          <a:xfrm>
            <a:off x="964350" y="1847895"/>
            <a:ext cx="7215300" cy="349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>
                <a:latin typeface="Georgia"/>
                <a:ea typeface="Georgia"/>
                <a:cs typeface="Georgia"/>
                <a:sym typeface="Georgia"/>
              </a:rPr>
              <a:t>Впоследствии появились  — </a:t>
            </a:r>
            <a:endParaRPr sz="2600">
              <a:latin typeface="Georgia"/>
              <a:ea typeface="Georgia"/>
              <a:cs typeface="Georgia"/>
              <a:sym typeface="Georgia"/>
            </a:endParaRPr>
          </a:p>
          <a:p>
            <a:pPr marL="457200" marR="0" lvl="0" indent="-3937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Font typeface="Georgia"/>
              <a:buChar char="★"/>
            </a:pPr>
            <a:r>
              <a:rPr lang="ru-RU" sz="2600">
                <a:latin typeface="Georgia"/>
                <a:ea typeface="Georgia"/>
                <a:cs typeface="Georgia"/>
                <a:sym typeface="Georgia"/>
              </a:rPr>
              <a:t>SuperCalc, </a:t>
            </a:r>
            <a:endParaRPr sz="2600">
              <a:latin typeface="Georgia"/>
              <a:ea typeface="Georgia"/>
              <a:cs typeface="Georgia"/>
              <a:sym typeface="Georgia"/>
            </a:endParaRPr>
          </a:p>
          <a:p>
            <a:pPr marL="457200" marR="0" lvl="0" indent="-3937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Font typeface="Georgia"/>
              <a:buChar char="★"/>
            </a:pPr>
            <a:r>
              <a:rPr lang="ru-RU" sz="2600">
                <a:latin typeface="Georgia"/>
                <a:ea typeface="Georgia"/>
                <a:cs typeface="Georgia"/>
                <a:sym typeface="Georgia"/>
              </a:rPr>
              <a:t>Microsoft MultiPlan, </a:t>
            </a:r>
            <a:endParaRPr sz="2600">
              <a:latin typeface="Georgia"/>
              <a:ea typeface="Georgia"/>
              <a:cs typeface="Georgia"/>
              <a:sym typeface="Georgia"/>
            </a:endParaRPr>
          </a:p>
          <a:p>
            <a:pPr marL="457200" marR="0" lvl="0" indent="-3937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Font typeface="Georgia"/>
              <a:buChar char="★"/>
            </a:pPr>
            <a:r>
              <a:rPr lang="ru-RU" sz="2600">
                <a:latin typeface="Georgia"/>
                <a:ea typeface="Georgia"/>
                <a:cs typeface="Georgia"/>
                <a:sym typeface="Georgia"/>
              </a:rPr>
              <a:t>Quattro Pro, </a:t>
            </a:r>
            <a:endParaRPr sz="2600">
              <a:latin typeface="Georgia"/>
              <a:ea typeface="Georgia"/>
              <a:cs typeface="Georgia"/>
              <a:sym typeface="Georgia"/>
            </a:endParaRPr>
          </a:p>
          <a:p>
            <a:pPr marL="457200" marR="0" lvl="0" indent="-3937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Font typeface="Georgia"/>
              <a:buChar char="★"/>
            </a:pPr>
            <a:r>
              <a:rPr lang="ru-RU" sz="2600">
                <a:latin typeface="Georgia"/>
                <a:ea typeface="Georgia"/>
                <a:cs typeface="Georgia"/>
                <a:sym typeface="Georgia"/>
              </a:rPr>
              <a:t>Lotus 1-2-3, </a:t>
            </a:r>
            <a:endParaRPr sz="2600">
              <a:latin typeface="Georgia"/>
              <a:ea typeface="Georgia"/>
              <a:cs typeface="Georgia"/>
              <a:sym typeface="Georgia"/>
            </a:endParaRPr>
          </a:p>
          <a:p>
            <a:pPr marL="457200" marR="0" lvl="0" indent="-3937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Font typeface="Georgia"/>
              <a:buChar char="★"/>
            </a:pPr>
            <a:r>
              <a:rPr lang="ru-RU" sz="2600">
                <a:latin typeface="Georgia"/>
                <a:ea typeface="Georgia"/>
                <a:cs typeface="Georgia"/>
                <a:sym typeface="Georgia"/>
              </a:rPr>
              <a:t>Microsoft Excel, </a:t>
            </a:r>
            <a:endParaRPr sz="2600">
              <a:latin typeface="Georgia"/>
              <a:ea typeface="Georgia"/>
              <a:cs typeface="Georgia"/>
              <a:sym typeface="Georgia"/>
            </a:endParaRPr>
          </a:p>
          <a:p>
            <a:pPr marL="457200" marR="0" lvl="0" indent="-3937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Font typeface="Georgia"/>
              <a:buChar char="★"/>
            </a:pPr>
            <a:r>
              <a:rPr lang="ru-RU" sz="2600">
                <a:latin typeface="Georgia"/>
                <a:ea typeface="Georgia"/>
                <a:cs typeface="Georgia"/>
                <a:sym typeface="Georgia"/>
              </a:rPr>
              <a:t>OpenOffice.org Calc, </a:t>
            </a:r>
            <a:endParaRPr sz="2600">
              <a:latin typeface="Georgia"/>
              <a:ea typeface="Georgia"/>
              <a:cs typeface="Georgia"/>
              <a:sym typeface="Georgia"/>
            </a:endParaRPr>
          </a:p>
          <a:p>
            <a:pPr marL="457200" marR="0" lvl="0" indent="-3937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Font typeface="Georgia"/>
              <a:buChar char="★"/>
            </a:pPr>
            <a:r>
              <a:rPr lang="ru-RU" sz="2600">
                <a:latin typeface="Georgia"/>
                <a:ea typeface="Georgia"/>
                <a:cs typeface="Georgia"/>
                <a:sym typeface="Georgia"/>
              </a:rPr>
              <a:t>Spread32 (для КПК).</a:t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/>
          <p:nvPr/>
        </p:nvSpPr>
        <p:spPr>
          <a:xfrm>
            <a:off x="357158" y="500042"/>
            <a:ext cx="8286808" cy="16927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i="1" dirty="0">
                <a:solidFill>
                  <a:srgbClr val="00B050"/>
                </a:solidFill>
                <a:latin typeface="Georgia"/>
                <a:ea typeface="Georgia"/>
                <a:cs typeface="Georgia"/>
                <a:sym typeface="Georgia"/>
              </a:rPr>
              <a:t>Электронная таблица </a:t>
            </a:r>
            <a:r>
              <a:rPr lang="ru-RU" sz="2600" dirty="0">
                <a:latin typeface="Georgia"/>
                <a:ea typeface="Georgia"/>
                <a:cs typeface="Georgia"/>
                <a:sym typeface="Georgia"/>
              </a:rPr>
              <a:t>– это программное приложение, которое работает в диалоговом режиме и позволяет хранить и обрабатывать числовые данные в таблицах.</a:t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75" name="Google Shape;75;p16" descr="C:\Documents and Settings\EVM\Рабочий стол\ЭТ\логотипopenoffweb.gi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99172" y="2941936"/>
            <a:ext cx="928694" cy="928694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6"/>
          <p:cNvSpPr/>
          <p:nvPr/>
        </p:nvSpPr>
        <p:spPr>
          <a:xfrm>
            <a:off x="4799304" y="3156250"/>
            <a:ext cx="3656700" cy="49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>
                <a:latin typeface="Georgia"/>
                <a:ea typeface="Georgia"/>
                <a:cs typeface="Georgia"/>
                <a:sym typeface="Georgia"/>
              </a:rPr>
              <a:t>OpenOffice.org Calc</a:t>
            </a:r>
            <a:endParaRPr sz="260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77" name="Google Shape;77;p16" descr="C:\Documents and Settings\EVM\Рабочий стол\ЭТ\EXCELлоготип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870610" y="4084944"/>
            <a:ext cx="1000132" cy="961500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/>
          <p:nvPr/>
        </p:nvSpPr>
        <p:spPr>
          <a:xfrm>
            <a:off x="4870742" y="4227820"/>
            <a:ext cx="1646700" cy="49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>
                <a:latin typeface="Georgia"/>
                <a:ea typeface="Georgia"/>
                <a:cs typeface="Georgia"/>
                <a:sym typeface="Georgia"/>
              </a:rPr>
              <a:t>MS Excel</a:t>
            </a:r>
            <a:endParaRPr sz="260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79" name="Google Shape;79;p16" descr="C:\Documents and Settings\EVM\Рабочий стол\ЭТ\lotuslive_логотип-web.gif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870610" y="5156514"/>
            <a:ext cx="857256" cy="857256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6"/>
          <p:cNvSpPr/>
          <p:nvPr/>
        </p:nvSpPr>
        <p:spPr>
          <a:xfrm>
            <a:off x="4870742" y="5227952"/>
            <a:ext cx="2194800" cy="49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>
                <a:latin typeface="Georgia"/>
                <a:ea typeface="Georgia"/>
                <a:cs typeface="Georgia"/>
                <a:sym typeface="Georgia"/>
              </a:rPr>
              <a:t>Lotus 1-2-3</a:t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1" name="Google Shape;81;p16"/>
          <p:cNvSpPr/>
          <p:nvPr/>
        </p:nvSpPr>
        <p:spPr>
          <a:xfrm>
            <a:off x="357147" y="3156239"/>
            <a:ext cx="3081600" cy="350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>
                <a:latin typeface="Georgia"/>
                <a:ea typeface="Georgia"/>
                <a:cs typeface="Georgia"/>
                <a:sym typeface="Georgia"/>
              </a:rPr>
              <a:t>Программные приложения, используемые </a:t>
            </a:r>
            <a:endParaRPr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>
                <a:latin typeface="Georgia"/>
                <a:ea typeface="Georgia"/>
                <a:cs typeface="Georgia"/>
                <a:sym typeface="Georgia"/>
              </a:rPr>
              <a:t>для создания электронных таблиц </a:t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s://lh5.googleusercontent.com/aTjfs6ksuannfOO8AOTyU96nZz4erZg-s1kL7oAUNOaXpkrOK4YqRwqG9nH-NbXam4OcAZwIEStlq19qnCnVDxS9iI3ggClp-aA4BADDCjC69oCF7K8cIj1gGw6JrjMJ4WBXxIp8LVOfkBuCV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9131" y="3144026"/>
            <a:ext cx="8200634" cy="3484130"/>
          </a:xfrm>
          <a:prstGeom prst="rect">
            <a:avLst/>
          </a:prstGeom>
          <a:noFill/>
        </p:spPr>
      </p:pic>
      <p:pic>
        <p:nvPicPr>
          <p:cNvPr id="87" name="Google Shape;87;p1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04883" y="362890"/>
            <a:ext cx="8160815" cy="5432999"/>
          </a:xfrm>
          <a:prstGeom prst="rect">
            <a:avLst/>
          </a:prstGeom>
          <a:solidFill>
            <a:srgbClr val="CCFFCC"/>
          </a:solidFill>
          <a:ln>
            <a:noFill/>
          </a:ln>
        </p:spPr>
      </p:pic>
      <p:sp>
        <p:nvSpPr>
          <p:cNvPr id="88" name="Google Shape;88;p17"/>
          <p:cNvSpPr txBox="1"/>
          <p:nvPr/>
        </p:nvSpPr>
        <p:spPr>
          <a:xfrm>
            <a:off x="3857620" y="4572008"/>
            <a:ext cx="3500462" cy="553998"/>
          </a:xfrm>
          <a:prstGeom prst="rect">
            <a:avLst/>
          </a:prstGeom>
          <a:solidFill>
            <a:srgbClr val="CCFFCC"/>
          </a:solidFill>
          <a:ln>
            <a:solidFill>
              <a:srgbClr val="00B050"/>
            </a:solidFill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000" b="1" dirty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Рабочее поле</a:t>
            </a:r>
            <a:endParaRPr sz="3000" b="1">
              <a:solidFill>
                <a:schemeClr val="tx1"/>
              </a:solidFill>
              <a:latin typeface="Georgia" pitchFamily="18" charset="0"/>
              <a:ea typeface="Consolas"/>
              <a:cs typeface="Consolas"/>
              <a:sym typeface="Consolas"/>
            </a:endParaRPr>
          </a:p>
        </p:txBody>
      </p:sp>
      <p:sp>
        <p:nvSpPr>
          <p:cNvPr id="89" name="Google Shape;89;p17"/>
          <p:cNvSpPr/>
          <p:nvPr/>
        </p:nvSpPr>
        <p:spPr>
          <a:xfrm>
            <a:off x="299788" y="858130"/>
            <a:ext cx="2441694" cy="753104"/>
          </a:xfrm>
          <a:prstGeom prst="rect">
            <a:avLst/>
          </a:prstGeom>
          <a:solidFill>
            <a:srgbClr val="CCFFCC"/>
          </a:solidFill>
          <a:ln w="254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Строка заголовка</a:t>
            </a:r>
            <a:endParaRPr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90" name="Google Shape;90;p17"/>
          <p:cNvSpPr/>
          <p:nvPr/>
        </p:nvSpPr>
        <p:spPr>
          <a:xfrm>
            <a:off x="3075521" y="1306525"/>
            <a:ext cx="1357322" cy="707886"/>
          </a:xfrm>
          <a:prstGeom prst="rect">
            <a:avLst/>
          </a:prstGeom>
          <a:solidFill>
            <a:srgbClr val="CCFFCC"/>
          </a:solidFill>
          <a:ln w="254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Строка меню</a:t>
            </a:r>
            <a:endParaRPr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91" name="Google Shape;91;p17"/>
          <p:cNvSpPr/>
          <p:nvPr/>
        </p:nvSpPr>
        <p:spPr>
          <a:xfrm>
            <a:off x="5872383" y="439111"/>
            <a:ext cx="2723700" cy="708000"/>
          </a:xfrm>
          <a:prstGeom prst="rect">
            <a:avLst/>
          </a:prstGeom>
          <a:solidFill>
            <a:srgbClr val="CCFFCC"/>
          </a:solidFill>
          <a:ln w="254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Управляющие кнопки</a:t>
            </a:r>
            <a:endParaRPr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92" name="Google Shape;92;p17"/>
          <p:cNvSpPr/>
          <p:nvPr/>
        </p:nvSpPr>
        <p:spPr>
          <a:xfrm>
            <a:off x="707751" y="5078438"/>
            <a:ext cx="1736373" cy="759054"/>
          </a:xfrm>
          <a:prstGeom prst="rect">
            <a:avLst/>
          </a:prstGeom>
          <a:solidFill>
            <a:srgbClr val="CCFFCC"/>
          </a:solidFill>
          <a:ln w="254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Листы книги</a:t>
            </a:r>
            <a:endParaRPr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93" name="Google Shape;93;p17"/>
          <p:cNvSpPr/>
          <p:nvPr/>
        </p:nvSpPr>
        <p:spPr>
          <a:xfrm>
            <a:off x="3010486" y="5447277"/>
            <a:ext cx="1671825" cy="707886"/>
          </a:xfrm>
          <a:prstGeom prst="rect">
            <a:avLst/>
          </a:prstGeom>
          <a:solidFill>
            <a:srgbClr val="CCFFCC"/>
          </a:solidFill>
          <a:ln w="254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Строка </a:t>
            </a:r>
            <a:endParaRPr>
              <a:solidFill>
                <a:schemeClr val="tx1"/>
              </a:solidFill>
              <a:latin typeface="Georgia" pitchFamily="18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состояния</a:t>
            </a:r>
            <a:endParaRPr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99" name="Google Shape;99;p17"/>
          <p:cNvSpPr/>
          <p:nvPr/>
        </p:nvSpPr>
        <p:spPr>
          <a:xfrm>
            <a:off x="6943522" y="2858594"/>
            <a:ext cx="2018501" cy="770869"/>
          </a:xfrm>
          <a:prstGeom prst="rect">
            <a:avLst/>
          </a:prstGeom>
          <a:solidFill>
            <a:srgbClr val="CCFFCC"/>
          </a:solidFill>
          <a:ln w="254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Строка формул</a:t>
            </a:r>
            <a:endParaRPr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900332" y="3390314"/>
            <a:ext cx="7737231" cy="2630658"/>
          </a:xfrm>
          <a:prstGeom prst="rect">
            <a:avLst/>
          </a:prstGeom>
          <a:solidFill>
            <a:srgbClr val="CCFFCC">
              <a:alpha val="35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504092" y="377484"/>
            <a:ext cx="8133471" cy="368104"/>
          </a:xfrm>
          <a:prstGeom prst="rect">
            <a:avLst/>
          </a:prstGeom>
          <a:solidFill>
            <a:srgbClr val="CCFFCC">
              <a:alpha val="35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529883" y="769035"/>
            <a:ext cx="8119403" cy="368104"/>
          </a:xfrm>
          <a:prstGeom prst="rect">
            <a:avLst/>
          </a:prstGeom>
          <a:solidFill>
            <a:srgbClr val="CCFFCC">
              <a:alpha val="35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506437" y="1167618"/>
            <a:ext cx="8102991" cy="1125416"/>
          </a:xfrm>
          <a:prstGeom prst="rect">
            <a:avLst/>
          </a:prstGeom>
          <a:solidFill>
            <a:srgbClr val="CCFFCC">
              <a:alpha val="35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4161693" y="2311792"/>
            <a:ext cx="4461802" cy="417340"/>
          </a:xfrm>
          <a:prstGeom prst="rect">
            <a:avLst/>
          </a:prstGeom>
          <a:solidFill>
            <a:srgbClr val="CCFFCC">
              <a:alpha val="35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392701" y="6006906"/>
            <a:ext cx="3108961" cy="293076"/>
          </a:xfrm>
          <a:prstGeom prst="rect">
            <a:avLst/>
          </a:prstGeom>
          <a:solidFill>
            <a:srgbClr val="CCFFCC">
              <a:alpha val="35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475956" y="6299982"/>
            <a:ext cx="8217878" cy="297765"/>
          </a:xfrm>
          <a:prstGeom prst="rect">
            <a:avLst/>
          </a:prstGeom>
          <a:solidFill>
            <a:srgbClr val="CCFFCC">
              <a:alpha val="35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000"/>
                            </p:stCondLst>
                            <p:childTnLst>
                              <p:par>
                                <p:cTn id="4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4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6000"/>
                            </p:stCondLst>
                            <p:childTnLst>
                              <p:par>
                                <p:cTn id="5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8000"/>
                            </p:stCondLst>
                            <p:childTnLst>
                              <p:par>
                                <p:cTn id="6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0"/>
                            </p:stCondLst>
                            <p:childTnLst>
                              <p:par>
                                <p:cTn id="6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2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4000"/>
                            </p:stCondLst>
                            <p:childTnLst>
                              <p:par>
                                <p:cTn id="7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6000"/>
                            </p:stCondLst>
                            <p:childTnLst>
                              <p:par>
                                <p:cTn id="7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8000"/>
                            </p:stCondLst>
                            <p:childTnLst>
                              <p:par>
                                <p:cTn id="8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400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42000"/>
                            </p:stCondLst>
                            <p:childTnLst>
                              <p:par>
                                <p:cTn id="8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1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44000"/>
                            </p:stCondLst>
                            <p:childTnLst>
                              <p:par>
                                <p:cTn id="9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46000"/>
                            </p:stCondLst>
                            <p:childTnLst>
                              <p:par>
                                <p:cTn id="9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480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00"/>
                            </p:stCondLst>
                            <p:childTnLst>
                              <p:par>
                                <p:cTn id="10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2000"/>
                            </p:stCondLst>
                            <p:childTnLst>
                              <p:par>
                                <p:cTn id="10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4000"/>
                            </p:stCondLst>
                            <p:childTnLst>
                              <p:par>
                                <p:cTn id="11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93" grpId="0" animBg="1"/>
      <p:bldP spid="93" grpId="1" animBg="1"/>
      <p:bldP spid="99" grpId="0" animBg="1"/>
      <p:bldP spid="99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8"/>
          <p:cNvSpPr/>
          <p:nvPr/>
        </p:nvSpPr>
        <p:spPr>
          <a:xfrm>
            <a:off x="500034" y="500042"/>
            <a:ext cx="8286808" cy="16927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dirty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Документ электронной таблицы  называется </a:t>
            </a:r>
            <a:r>
              <a:rPr lang="ru-RU" sz="2600" i="1" dirty="0">
                <a:solidFill>
                  <a:srgbClr val="00B050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рабочей книгой </a:t>
            </a:r>
            <a:r>
              <a:rPr lang="ru-RU" sz="2600" dirty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или </a:t>
            </a:r>
            <a:r>
              <a:rPr lang="ru-RU" sz="2600" i="1" dirty="0">
                <a:solidFill>
                  <a:srgbClr val="00B050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книгой</a:t>
            </a:r>
            <a:r>
              <a:rPr lang="ru-RU" sz="2600" dirty="0" smtClean="0">
                <a:solidFill>
                  <a:srgbClr val="00B050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.</a:t>
            </a: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tx1"/>
              </a:solidFill>
              <a:latin typeface="Georgia" pitchFamily="18" charset="0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dirty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Книга представляет собой набор рабочих листов. </a:t>
            </a:r>
            <a:endParaRPr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107" name="Google Shape;107;p18"/>
          <p:cNvSpPr/>
          <p:nvPr/>
        </p:nvSpPr>
        <p:spPr>
          <a:xfrm>
            <a:off x="500034" y="2143116"/>
            <a:ext cx="8286808" cy="1232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dirty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В окне документа в приложении отображается текущий рабочий лист, с которым ведется работа. </a:t>
            </a:r>
            <a:endParaRPr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108" name="Google Shape;108;p18"/>
          <p:cNvSpPr/>
          <p:nvPr/>
        </p:nvSpPr>
        <p:spPr>
          <a:xfrm>
            <a:off x="500034" y="3429000"/>
            <a:ext cx="8358246" cy="1292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Каждый лист представляет собой таблицу и имеет название, которое отображается на ярлычке листа.</a:t>
            </a:r>
            <a:endParaRPr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109" name="Google Shape;109;p18"/>
          <p:cNvPicPr preferRelativeResize="0"/>
          <p:nvPr/>
        </p:nvPicPr>
        <p:blipFill rotWithShape="1">
          <a:blip r:embed="rId3">
            <a:alphaModFix/>
          </a:blip>
          <a:srcRect t="47978" r="65611"/>
          <a:stretch/>
        </p:blipFill>
        <p:spPr>
          <a:xfrm>
            <a:off x="1723277" y="4515729"/>
            <a:ext cx="3242619" cy="2063194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8"/>
          <p:cNvSpPr/>
          <p:nvPr/>
        </p:nvSpPr>
        <p:spPr>
          <a:xfrm rot="530773">
            <a:off x="3222237" y="4588880"/>
            <a:ext cx="378047" cy="1225716"/>
          </a:xfrm>
          <a:prstGeom prst="downArrow">
            <a:avLst>
              <a:gd name="adj1" fmla="val 50000"/>
              <a:gd name="adj2" fmla="val 50000"/>
            </a:avLst>
          </a:prstGeom>
          <a:noFill/>
          <a:ln w="4445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Google Shape;117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83877" y="2729132"/>
            <a:ext cx="5716377" cy="3700264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19"/>
          <p:cNvSpPr/>
          <p:nvPr/>
        </p:nvSpPr>
        <p:spPr>
          <a:xfrm>
            <a:off x="285720" y="428604"/>
            <a:ext cx="8572560" cy="2469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dirty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С помощью ярлычков можно переключаться к другим рабочим листам, входящим в ту же самую рабочую книгу</a:t>
            </a:r>
            <a:r>
              <a:rPr lang="ru-RU" sz="2600" dirty="0" smtClean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.</a:t>
            </a: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tx1"/>
              </a:solidFill>
              <a:latin typeface="Georgia" pitchFamily="18" charset="0"/>
            </a:endParaRPr>
          </a:p>
          <a:p>
            <a:pPr lvl="0" algn="just"/>
            <a:r>
              <a:rPr lang="ru-RU" sz="2600" dirty="0" smtClean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Листы </a:t>
            </a:r>
            <a:r>
              <a:rPr lang="ru-RU" sz="2600" dirty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можно переименовывать (для этого надо дважды щелкнуть на его ярлычке), </a:t>
            </a:r>
            <a:endParaRPr lang="ru-RU" sz="2600" dirty="0" smtClean="0">
              <a:solidFill>
                <a:schemeClr val="tx1"/>
              </a:solidFill>
              <a:latin typeface="Georgia" pitchFamily="18" charset="0"/>
              <a:ea typeface="Consolas"/>
              <a:cs typeface="Consolas"/>
              <a:sym typeface="Consolas"/>
            </a:endParaRPr>
          </a:p>
          <a:p>
            <a:pPr lvl="0" algn="just"/>
            <a:r>
              <a:rPr lang="ru-RU" sz="2600" dirty="0" smtClean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добавлять</a:t>
            </a:r>
            <a:r>
              <a:rPr lang="ru-RU" sz="2600" dirty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, </a:t>
            </a:r>
            <a:r>
              <a:rPr lang="ru-RU" sz="2600" dirty="0" smtClean="0">
                <a:latin typeface="Georgia" pitchFamily="18" charset="0"/>
                <a:ea typeface="Consolas"/>
                <a:cs typeface="Consolas"/>
                <a:sym typeface="Consolas"/>
              </a:rPr>
              <a:t>удалять,</a:t>
            </a:r>
            <a:endParaRPr lang="ru-RU" dirty="0" smtClean="0">
              <a:latin typeface="Georgia" pitchFamily="18" charset="0"/>
            </a:endParaRPr>
          </a:p>
          <a:p>
            <a:pPr lvl="0" algn="just"/>
            <a:r>
              <a:rPr lang="ru-RU" sz="2600" dirty="0" smtClean="0">
                <a:latin typeface="Georgia" pitchFamily="18" charset="0"/>
                <a:ea typeface="Consolas"/>
                <a:cs typeface="Consolas"/>
                <a:sym typeface="Consolas"/>
              </a:rPr>
              <a:t>перемещать, </a:t>
            </a:r>
            <a:endParaRPr lang="ru-RU" dirty="0" smtClean="0">
              <a:latin typeface="Georgia" pitchFamily="18" charset="0"/>
            </a:endParaRPr>
          </a:p>
          <a:p>
            <a:pPr lvl="0" algn="just"/>
            <a:r>
              <a:rPr lang="ru-RU" sz="2600" dirty="0" smtClean="0">
                <a:latin typeface="Georgia" pitchFamily="18" charset="0"/>
                <a:ea typeface="Consolas"/>
                <a:cs typeface="Consolas"/>
                <a:sym typeface="Consolas"/>
              </a:rPr>
              <a:t>копировать,</a:t>
            </a:r>
            <a:endParaRPr lang="ru-RU" dirty="0" smtClean="0">
              <a:latin typeface="Georgia" pitchFamily="18" charset="0"/>
            </a:endParaRPr>
          </a:p>
          <a:p>
            <a:pPr lvl="0" algn="just"/>
            <a:r>
              <a:rPr lang="ru-RU" sz="2600" dirty="0" smtClean="0">
                <a:latin typeface="Georgia" pitchFamily="18" charset="0"/>
                <a:ea typeface="Consolas"/>
                <a:cs typeface="Consolas"/>
                <a:sym typeface="Consolas"/>
              </a:rPr>
              <a:t>изменять цвет ярлычка </a:t>
            </a:r>
            <a:endParaRPr lang="ru-RU" dirty="0" smtClean="0">
              <a:latin typeface="Georgia" pitchFamily="18" charset="0"/>
            </a:endParaRPr>
          </a:p>
          <a:p>
            <a:pPr algn="just"/>
            <a:endParaRPr>
              <a:solidFill>
                <a:schemeClr val="tx1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0"/>
          <p:cNvSpPr/>
          <p:nvPr/>
        </p:nvSpPr>
        <p:spPr>
          <a:xfrm>
            <a:off x="357158" y="358266"/>
            <a:ext cx="8501122" cy="17940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b="1" dirty="0">
                <a:solidFill>
                  <a:srgbClr val="00B050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Таблица состоит из строк и столбцов</a:t>
            </a:r>
            <a:r>
              <a:rPr lang="ru-RU" sz="2600" b="1" dirty="0" smtClean="0">
                <a:solidFill>
                  <a:srgbClr val="00B050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.</a:t>
            </a: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rgbClr val="00B050"/>
              </a:solidFill>
              <a:latin typeface="Georgia" pitchFamily="18" charset="0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i="1" dirty="0">
                <a:solidFill>
                  <a:srgbClr val="00B050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Столбцы</a:t>
            </a:r>
            <a:r>
              <a:rPr lang="ru-RU" sz="2600" dirty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 озаглавлены прописными латинскими буквами или буквенными комбинациями </a:t>
            </a:r>
            <a:endParaRPr lang="ru-RU" sz="2600" dirty="0" smtClean="0">
              <a:solidFill>
                <a:schemeClr val="tx1"/>
              </a:solidFill>
              <a:latin typeface="Georgia" pitchFamily="18" charset="0"/>
              <a:ea typeface="Consolas"/>
              <a:cs typeface="Consolas"/>
              <a:sym typeface="Consolas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dirty="0" smtClean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(</a:t>
            </a:r>
            <a:r>
              <a:rPr lang="ru-RU" sz="2600" dirty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А, В, С, … Z, AA, AB, … AZ, BA, … IV</a:t>
            </a:r>
            <a:r>
              <a:rPr lang="ru-RU" sz="2600" dirty="0" smtClean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).</a:t>
            </a:r>
            <a:endParaRPr sz="2600">
              <a:solidFill>
                <a:schemeClr val="tx1"/>
              </a:solidFill>
              <a:latin typeface="Georgia" pitchFamily="18" charset="0"/>
              <a:ea typeface="Consolas"/>
              <a:cs typeface="Consolas"/>
              <a:sym typeface="Consolas"/>
            </a:endParaRPr>
          </a:p>
        </p:txBody>
      </p:sp>
      <p:pic>
        <p:nvPicPr>
          <p:cNvPr id="123" name="Google Shape;123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17937" y="2253685"/>
            <a:ext cx="6631835" cy="399237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1645920" y="3207434"/>
            <a:ext cx="998806" cy="3024554"/>
          </a:xfrm>
          <a:prstGeom prst="rect">
            <a:avLst/>
          </a:prstGeom>
          <a:solidFill>
            <a:srgbClr val="CCFFCC">
              <a:alpha val="3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642381" y="3205089"/>
            <a:ext cx="998806" cy="3024554"/>
          </a:xfrm>
          <a:prstGeom prst="rect">
            <a:avLst/>
          </a:prstGeom>
          <a:solidFill>
            <a:srgbClr val="CCFFCC">
              <a:alpha val="3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655255" y="3205089"/>
            <a:ext cx="998806" cy="3024554"/>
          </a:xfrm>
          <a:prstGeom prst="rect">
            <a:avLst/>
          </a:prstGeom>
          <a:solidFill>
            <a:srgbClr val="CCFFCC">
              <a:alpha val="3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696265" y="3205090"/>
            <a:ext cx="998806" cy="3024554"/>
          </a:xfrm>
          <a:prstGeom prst="rect">
            <a:avLst/>
          </a:prstGeom>
          <a:solidFill>
            <a:srgbClr val="CCFFCC">
              <a:alpha val="3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0"/>
          <p:cNvSpPr/>
          <p:nvPr/>
        </p:nvSpPr>
        <p:spPr>
          <a:xfrm>
            <a:off x="357158" y="428604"/>
            <a:ext cx="8501122" cy="24929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i="1" dirty="0" smtClean="0">
                <a:solidFill>
                  <a:srgbClr val="00B050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Строки</a:t>
            </a:r>
            <a:r>
              <a:rPr lang="ru-RU" sz="2600" dirty="0" smtClean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 </a:t>
            </a:r>
            <a:r>
              <a:rPr lang="ru-RU" sz="2600" dirty="0">
                <a:solidFill>
                  <a:schemeClr val="tx1"/>
                </a:solidFill>
                <a:latin typeface="Georgia" pitchFamily="18" charset="0"/>
                <a:ea typeface="Consolas"/>
                <a:cs typeface="Consolas"/>
                <a:sym typeface="Consolas"/>
              </a:rPr>
              <a:t>нумеруются числами, от 1 до 65536 (максимально допустимый номер строки).</a:t>
            </a:r>
            <a:endParaRPr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4" name="Google Shape;123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17937" y="2253685"/>
            <a:ext cx="6631835" cy="399237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1223888" y="3545059"/>
            <a:ext cx="6639952" cy="337624"/>
          </a:xfrm>
          <a:prstGeom prst="rect">
            <a:avLst/>
          </a:prstGeom>
          <a:solidFill>
            <a:srgbClr val="CCFFCC">
              <a:alpha val="3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235611" y="3866271"/>
            <a:ext cx="6639952" cy="337624"/>
          </a:xfrm>
          <a:prstGeom prst="rect">
            <a:avLst/>
          </a:prstGeom>
          <a:solidFill>
            <a:srgbClr val="CCFFCC">
              <a:alpha val="3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235611" y="4203896"/>
            <a:ext cx="6639952" cy="337624"/>
          </a:xfrm>
          <a:prstGeom prst="rect">
            <a:avLst/>
          </a:prstGeom>
          <a:solidFill>
            <a:srgbClr val="CCFFCC">
              <a:alpha val="3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221543" y="4527453"/>
            <a:ext cx="6639952" cy="337624"/>
          </a:xfrm>
          <a:prstGeom prst="rect">
            <a:avLst/>
          </a:prstGeom>
          <a:solidFill>
            <a:srgbClr val="CCFFCC">
              <a:alpha val="3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</p:bld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491</Words>
  <PresentationFormat>Экран (4:3)</PresentationFormat>
  <Paragraphs>72</Paragraphs>
  <Slides>16</Slides>
  <Notes>16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Simple Light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Некрасов</cp:lastModifiedBy>
  <cp:revision>4</cp:revision>
  <dcterms:modified xsi:type="dcterms:W3CDTF">2018-12-20T09:10:08Z</dcterms:modified>
</cp:coreProperties>
</file>