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73" r:id="rId6"/>
    <p:sldId id="262" r:id="rId7"/>
    <p:sldId id="269" r:id="rId8"/>
    <p:sldId id="263" r:id="rId9"/>
    <p:sldId id="261" r:id="rId10"/>
    <p:sldId id="266" r:id="rId11"/>
    <p:sldId id="274" r:id="rId12"/>
    <p:sldId id="275" r:id="rId13"/>
    <p:sldId id="264" r:id="rId14"/>
    <p:sldId id="270" r:id="rId15"/>
    <p:sldId id="268" r:id="rId16"/>
    <p:sldId id="267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215BC-6200-41F7-9BFA-11DC75118B8E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2506B-A853-4EBB-ADAC-9787B6BFEA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«Орган зрения и зрительный анализатор»</a:t>
            </a:r>
            <a:b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0D2B4C66-DEEC-4F3D-82AC-8BB3CDEF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b="1"/>
              <a:t>Дальтонизм</a:t>
            </a:r>
          </a:p>
        </p:txBody>
      </p:sp>
      <p:pic>
        <p:nvPicPr>
          <p:cNvPr id="34818" name="Picture 2" descr="http://www.tt5.com/files/2009/07/colors-in-the-eyes-of-color-blind-people-3.jpg">
            <a:extLst>
              <a:ext uri="{FF2B5EF4-FFF2-40B4-BE49-F238E27FC236}">
                <a16:creationId xmlns:a16="http://schemas.microsoft.com/office/drawing/2014/main" id="{B8E20DCF-61B1-44B7-A71B-CBE47E89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5094" r="8203" b="10612"/>
          <a:stretch>
            <a:fillRect/>
          </a:stretch>
        </p:blipFill>
        <p:spPr bwMode="auto">
          <a:xfrm>
            <a:off x="3929063" y="3857625"/>
            <a:ext cx="52149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img255.imageshack.us/img255/182/1ae67johndalton1nf9.gif">
            <a:extLst>
              <a:ext uri="{FF2B5EF4-FFF2-40B4-BE49-F238E27FC236}">
                <a16:creationId xmlns:a16="http://schemas.microsoft.com/office/drawing/2014/main" id="{873D0D14-41DC-4308-818B-F13F265D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>
            <a:fillRect/>
          </a:stretch>
        </p:blipFill>
        <p:spPr bwMode="auto">
          <a:xfrm>
            <a:off x="285750" y="1000125"/>
            <a:ext cx="27908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>
            <a:extLst>
              <a:ext uri="{FF2B5EF4-FFF2-40B4-BE49-F238E27FC236}">
                <a16:creationId xmlns:a16="http://schemas.microsoft.com/office/drawing/2014/main" id="{5D6481AD-3DB6-4CE0-B4E0-AE92A551A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357688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Джон Дальтон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D4DF24C4-BF28-40E9-859B-A100BFC75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altLang="ru-RU" b="1"/>
              <a:t>Близорукость и дальнозоркость</a:t>
            </a:r>
          </a:p>
        </p:txBody>
      </p:sp>
      <p:pic>
        <p:nvPicPr>
          <p:cNvPr id="13315" name="Picture 2" descr="http://img1.liveinternet.ru/images/attach/c/7/95/213/95213357_3925073_blizorukostidalnozorkost.png">
            <a:extLst>
              <a:ext uri="{FF2B5EF4-FFF2-40B4-BE49-F238E27FC236}">
                <a16:creationId xmlns:a16="http://schemas.microsoft.com/office/drawing/2014/main" id="{48DCF723-9181-4401-975E-9C4CB8E5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742950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Физзарядка для глаз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600200"/>
            <a:ext cx="8651304" cy="4525963"/>
          </a:xfrm>
        </p:spPr>
        <p:txBody>
          <a:bodyPr>
            <a:normAutofit lnSpcReduction="10000"/>
          </a:bodyPr>
          <a:lstStyle/>
          <a:p>
            <a:pPr marL="548640" lvl="0" indent="-411480" algn="just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2800" dirty="0">
                <a:latin typeface="Times New Roman" panose="02020603050405020304" pitchFamily="18" charset="0"/>
              </a:rPr>
              <a:t>1.Крепко зажмурить глаза, на 3 – 5 сек., а затем открыть их 3 – 5сек. Повторить 6 – 8 раз. </a:t>
            </a:r>
          </a:p>
          <a:p>
            <a:pPr marL="548640" lvl="0" indent="-411480" algn="just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2800" dirty="0">
                <a:latin typeface="Times New Roman" panose="02020603050405020304" pitchFamily="18" charset="0"/>
              </a:rPr>
              <a:t>Это упражнение укрепляет мышцы век, способствует улучшению кровообращения и расслаблению мышц глаз.</a:t>
            </a:r>
          </a:p>
          <a:p>
            <a:pPr marL="548640" lvl="0" indent="-411480" algn="just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2800" dirty="0">
                <a:latin typeface="Times New Roman" panose="02020603050405020304" pitchFamily="18" charset="0"/>
              </a:rPr>
              <a:t>2. Быстрое моргание в течение 10 -15 сек. Способствует улучшению кровообращения.</a:t>
            </a:r>
          </a:p>
          <a:p>
            <a:pPr marL="548640" lvl="0" indent="-411480" algn="just"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ru-RU" sz="2800" dirty="0">
                <a:latin typeface="Times New Roman" panose="02020603050405020304" pitchFamily="18" charset="0"/>
              </a:rPr>
              <a:t>3. Вращайте глазами, стараясь как можно больше увидеть по сторонам. И глаза быстро «сбросят» усталость.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980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Решение биологических задач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2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Задача №1.</a:t>
            </a:r>
          </a:p>
          <a:p>
            <a:pPr algn="just"/>
            <a:r>
              <a:rPr lang="ru-RU" dirty="0"/>
              <a:t>Человек ночью вышел из освещенного помещения на улицу, в кромешную темноту, где ничего не было видно. Однако через некоторое время он стал различать очертания домов, деревьев и кустов, а потом увидел тропинку. Дайте объяснение этому явлению.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93305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Правильный ответ:</a:t>
            </a:r>
            <a:r>
              <a:rPr lang="ru-RU" b="1" dirty="0"/>
              <a:t> </a:t>
            </a:r>
            <a:r>
              <a:rPr lang="ru-RU" dirty="0"/>
              <a:t>В условиях хорошего освещения человек воспринимает световое изображение колбочками, в темноте цветное восприятие затухает, и действуют палочки – клетки “ночного” зрения, которые обладают высокой чувствительностью. Приспособление (адаптация) к темноте происходит не сразу, и необходимо время для восстановления зрительного пигмента (родопсина), так как при дневном зрении в палочках его нет.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9807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Решение биологических задач.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4482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Задача № 2.</a:t>
            </a:r>
          </a:p>
          <a:p>
            <a:pPr algn="just"/>
            <a:r>
              <a:rPr lang="ru-RU" dirty="0"/>
              <a:t>Есть люди, которые утверждают, что им доводилось наблюдать “видения”, однако современная наука доказывает, что никаких “видений” не существует. Объясните с научной точки зрения, возможны ли подобные явления.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45024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Правильный ответ:</a:t>
            </a:r>
            <a:r>
              <a:rPr lang="ru-RU" b="1" dirty="0"/>
              <a:t> </a:t>
            </a:r>
            <a:r>
              <a:rPr lang="ru-RU" dirty="0"/>
              <a:t>Возникновение видений связано с определенным психическим состоянием человека, когда под влиянием психического напряжения (вечером в заброшенном парке, темной улице), или внушения (рассказ о страшном), или действия веществ (ядов), в зрительных зонах коры больших полушарий возникает сильное возбуждение. Это приводит к возникновению зрительных образов (видений). Палочки и колбочки сетчатки при этом не возбуждаются, так как в реальности объекта не существует.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00808"/>
            <a:ext cx="7643192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Georgia" pitchFamily="18" charset="0"/>
              <a:buAutoNum type="arabicPeriod"/>
            </a:pPr>
            <a:r>
              <a:rPr lang="ru-RU" sz="2400" dirty="0">
                <a:cs typeface="Arial" charset="0"/>
              </a:rPr>
              <a:t>§ 46; о</a:t>
            </a:r>
            <a:r>
              <a:rPr lang="ru-RU" sz="2400" dirty="0"/>
              <a:t>тветить на вопросы.</a:t>
            </a:r>
          </a:p>
          <a:p>
            <a:pPr marL="457200" indent="-457200" algn="just">
              <a:buFont typeface="Georgia" pitchFamily="18" charset="0"/>
              <a:buAutoNum type="arabicPeriod"/>
            </a:pPr>
            <a:r>
              <a:rPr lang="ru-RU" sz="2400" dirty="0"/>
              <a:t>Творческое задание: составить 1 – 2 ребуса по теме «Орган зрения и зрительный анализатор».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 lnSpcReduction="10000"/>
          </a:bodyPr>
          <a:lstStyle/>
          <a:p>
            <a:pPr indent="17463" algn="ctr">
              <a:buNone/>
            </a:pPr>
            <a:r>
              <a:rPr lang="ru-RU" i="1" dirty="0">
                <a:solidFill>
                  <a:schemeClr val="tx2"/>
                </a:solidFill>
                <a:cs typeface="Arial" pitchFamily="34" charset="0"/>
              </a:rPr>
              <a:t>Этот орган можно сравнить с окном в окружающий мир.</a:t>
            </a:r>
            <a:br>
              <a:rPr lang="ru-RU" i="1" dirty="0">
                <a:solidFill>
                  <a:schemeClr val="tx2"/>
                </a:solidFill>
                <a:cs typeface="Arial" pitchFamily="34" charset="0"/>
              </a:rPr>
            </a:br>
            <a:br>
              <a:rPr lang="ru-RU" i="1" dirty="0">
                <a:solidFill>
                  <a:schemeClr val="tx2"/>
                </a:solidFill>
                <a:cs typeface="Arial" pitchFamily="34" charset="0"/>
              </a:rPr>
            </a:br>
            <a:r>
              <a:rPr lang="ru-RU" i="1" dirty="0">
                <a:solidFill>
                  <a:schemeClr val="tx2"/>
                </a:solidFill>
                <a:cs typeface="Arial" pitchFamily="34" charset="0"/>
              </a:rPr>
              <a:t>Примерно 70% всей информации мы получаем с его помощью.</a:t>
            </a:r>
            <a:br>
              <a:rPr lang="ru-RU" i="1" dirty="0">
                <a:solidFill>
                  <a:schemeClr val="tx2"/>
                </a:solidFill>
                <a:cs typeface="Arial" pitchFamily="34" charset="0"/>
              </a:rPr>
            </a:br>
            <a:br>
              <a:rPr lang="ru-RU" i="1" dirty="0">
                <a:solidFill>
                  <a:schemeClr val="tx2"/>
                </a:solidFill>
                <a:cs typeface="Arial" pitchFamily="34" charset="0"/>
              </a:rPr>
            </a:br>
            <a:r>
              <a:rPr lang="ru-RU" i="1" dirty="0">
                <a:solidFill>
                  <a:schemeClr val="tx2"/>
                </a:solidFill>
                <a:cs typeface="Arial" pitchFamily="34" charset="0"/>
              </a:rPr>
              <a:t>Ещё Г. Гельмгольц считал, что его моделью является фотокамера.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</a:br>
            <a:br>
              <a:rPr lang="ru-RU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34AE214-4658-4814-B590-86ECA985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524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строение глаза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172383" cy="46699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ochit.ru/pars_docs/refs/83/82202/82202_html_m2d5972cb.jpg">
            <a:extLst>
              <a:ext uri="{FF2B5EF4-FFF2-40B4-BE49-F238E27FC236}">
                <a16:creationId xmlns:a16="http://schemas.microsoft.com/office/drawing/2014/main" id="{4C060EAE-0964-4BC7-8685-C8F39253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344613"/>
            <a:ext cx="5072063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2">
            <a:extLst>
              <a:ext uri="{FF2B5EF4-FFF2-40B4-BE49-F238E27FC236}">
                <a16:creationId xmlns:a16="http://schemas.microsoft.com/office/drawing/2014/main" id="{88337DFA-7DED-4A3F-95B0-052C78F5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/>
              <a:t>Слёзная железа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строение глаза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25828FF-E563-46F8-A897-4050B77B17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50626"/>
            <a:ext cx="8741889" cy="36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Аккомодация хрусталика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600" dirty="0"/>
              <a:t>Аккомодация – это способность глаза хорошо видеть предметы, расположенные от нас на разном расстоянии.</a:t>
            </a:r>
          </a:p>
          <a:p>
            <a:pPr indent="539750" algn="just"/>
            <a:r>
              <a:rPr lang="ru-RU" sz="1600" dirty="0"/>
              <a:t>  Если мы смотрим вдаль, хрусталик становится более плоским; если рассматриваем предметы вблизи — более выпуклым. Благодаря этому хрусталик направляет лучи строго на сетчатку. Он фокусирует изображение на ней.</a:t>
            </a:r>
          </a:p>
        </p:txBody>
      </p:sp>
      <p:pic>
        <p:nvPicPr>
          <p:cNvPr id="5" name="Рисунок 4" descr="акком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36912"/>
            <a:ext cx="482453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акком2.png"/>
          <p:cNvPicPr>
            <a:picLocks noChangeAspect="1"/>
          </p:cNvPicPr>
          <p:nvPr/>
        </p:nvPicPr>
        <p:blipFill>
          <a:blip r:embed="rId3" cstate="print"/>
          <a:srcRect b="49"/>
          <a:stretch>
            <a:fillRect/>
          </a:stretch>
        </p:blipFill>
        <p:spPr>
          <a:xfrm>
            <a:off x="2267744" y="4581128"/>
            <a:ext cx="4866271" cy="180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зрительного анализатора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467544" y="1844824"/>
            <a:ext cx="4243388" cy="30718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Периферический отдел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 – сетчатка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Проводниковый отдел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  - зрительные нервы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Центральный отдел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 – зрительная зона коры больших полушарий </a:t>
            </a:r>
          </a:p>
        </p:txBody>
      </p:sp>
      <p:pic>
        <p:nvPicPr>
          <p:cNvPr id="11" name="Picture 4" descr="сканирование0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79912" y="1412776"/>
            <a:ext cx="5076056" cy="3677532"/>
          </a:xfrm>
          <a:noFill/>
        </p:spPr>
      </p:pic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539552" y="5517232"/>
            <a:ext cx="7929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 dirty="0"/>
              <a:t>Зрительный анализатор обеспечивает восприятие величины, формы, цвета предметов, их взаимное расположение и расстояние между ними</a:t>
            </a:r>
            <a:r>
              <a:rPr lang="ru-RU" i="1" dirty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 на сетчатке и зрительный образ</a:t>
            </a:r>
          </a:p>
        </p:txBody>
      </p:sp>
      <p:pic>
        <p:nvPicPr>
          <p:cNvPr id="6" name="Рисунок 1" descr="http://apteka.bsu.edu.ru/chel/skanfoto40/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04856" cy="509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92e426caf3d30a86e17879fed391f75363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513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Wingdings 2</vt:lpstr>
      <vt:lpstr>Тема Office</vt:lpstr>
      <vt:lpstr>Тема урока: «Орган зрения и зрительный анализатор» </vt:lpstr>
      <vt:lpstr>Презентация PowerPoint</vt:lpstr>
      <vt:lpstr>Презентация PowerPoint</vt:lpstr>
      <vt:lpstr>Внешнее строение глаза</vt:lpstr>
      <vt:lpstr>Слёзная железа</vt:lpstr>
      <vt:lpstr>Внутреннее строение глаза</vt:lpstr>
      <vt:lpstr>Аккомодация хрусталика</vt:lpstr>
      <vt:lpstr>Строение зрительного анализатора</vt:lpstr>
      <vt:lpstr>Изображение на сетчатке и зрительный образ</vt:lpstr>
      <vt:lpstr>Дальтонизм</vt:lpstr>
      <vt:lpstr>Близорукость и дальнозоркость</vt:lpstr>
      <vt:lpstr>Физзарядка для глаз</vt:lpstr>
      <vt:lpstr>Закрепление</vt:lpstr>
      <vt:lpstr>Закрепление</vt:lpstr>
      <vt:lpstr>Домашнее задание</vt:lpstr>
      <vt:lpstr>Спасибо за внимание!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 зрения и зрительный анализатор</dc:title>
  <dc:creator>Алина</dc:creator>
  <cp:lastModifiedBy>Елена Жигалова</cp:lastModifiedBy>
  <cp:revision>13</cp:revision>
  <dcterms:created xsi:type="dcterms:W3CDTF">2014-12-11T11:29:03Z</dcterms:created>
  <dcterms:modified xsi:type="dcterms:W3CDTF">2020-03-26T18:59:56Z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463343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