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Разбор решения задач в Паскале</a:t>
            </a:r>
            <a:endParaRPr lang="ru-RU" b="1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877272"/>
            <a:ext cx="6400800" cy="664096"/>
          </a:xfrm>
        </p:spPr>
        <p:txBody>
          <a:bodyPr/>
          <a:lstStyle/>
          <a:p>
            <a:r>
              <a:rPr lang="ru-RU" dirty="0" smtClean="0"/>
              <a:t>Матвеенко Алексей, 10 «Б», 2015 год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239763" cy="189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Программа решения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636440"/>
            <a:ext cx="8784976" cy="5221560"/>
          </a:xfrm>
        </p:spPr>
        <p:txBody>
          <a:bodyPr/>
          <a:lstStyle/>
          <a:p>
            <a:r>
              <a:rPr lang="en-US" sz="2800" dirty="0" smtClean="0"/>
              <a:t>Program </a:t>
            </a:r>
            <a:r>
              <a:rPr lang="en-US" sz="2800" dirty="0" err="1" smtClean="0"/>
              <a:t>qq</a:t>
            </a:r>
            <a:r>
              <a:rPr lang="en-US" sz="2800" dirty="0" smtClean="0"/>
              <a:t>;</a:t>
            </a:r>
          </a:p>
          <a:p>
            <a:r>
              <a:rPr lang="en-US" sz="2800" dirty="0" err="1" smtClean="0"/>
              <a:t>Var</a:t>
            </a:r>
            <a:r>
              <a:rPr lang="en-US" sz="2800" dirty="0" smtClean="0"/>
              <a:t> I, I2, I3: integer;</a:t>
            </a:r>
          </a:p>
          <a:p>
            <a:r>
              <a:rPr lang="en-US" sz="2800" dirty="0" smtClean="0"/>
              <a:t>Begin</a:t>
            </a:r>
          </a:p>
          <a:p>
            <a:r>
              <a:rPr lang="en-US" sz="2800" dirty="0" smtClean="0"/>
              <a:t>For I:=1 to 8 do begin</a:t>
            </a:r>
          </a:p>
          <a:p>
            <a:r>
              <a:rPr lang="en-US" sz="2800" dirty="0" smtClean="0"/>
              <a:t>I2:=I*I;</a:t>
            </a:r>
          </a:p>
          <a:p>
            <a:r>
              <a:rPr lang="en-US" sz="2800" dirty="0" smtClean="0"/>
              <a:t>I3:=I2*I;</a:t>
            </a:r>
          </a:p>
          <a:p>
            <a:r>
              <a:rPr lang="en-US" sz="2800" dirty="0" err="1" smtClean="0"/>
              <a:t>Writeln</a:t>
            </a:r>
            <a:r>
              <a:rPr lang="en-US" sz="2800" dirty="0" smtClean="0"/>
              <a:t> (I:4; I2:4; I3:4);</a:t>
            </a:r>
          </a:p>
          <a:p>
            <a:r>
              <a:rPr lang="en-US" sz="2800" dirty="0" smtClean="0"/>
              <a:t>End;</a:t>
            </a:r>
          </a:p>
          <a:p>
            <a:r>
              <a:rPr lang="en-US" sz="2800" dirty="0" smtClean="0"/>
              <a:t>End.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Циклическая конструкция с незаданным числом повторений (Цикл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84976" cy="5328592"/>
          </a:xfrm>
        </p:spPr>
        <p:txBody>
          <a:bodyPr/>
          <a:lstStyle/>
          <a:p>
            <a:r>
              <a:rPr lang="ru-RU" dirty="0" smtClean="0"/>
              <a:t>Цикл </a:t>
            </a:r>
            <a:r>
              <a:rPr lang="ru-RU" b="1" dirty="0" err="1" smtClean="0"/>
              <a:t>while</a:t>
            </a:r>
            <a:r>
              <a:rPr lang="ru-RU" dirty="0" smtClean="0"/>
              <a:t> является циклом с предусловием. В заголовке цикла находится логическое выражение. Если оно возвращает </a:t>
            </a:r>
            <a:r>
              <a:rPr lang="ru-RU" b="1" dirty="0" err="1" smtClean="0"/>
              <a:t>true</a:t>
            </a:r>
            <a:r>
              <a:rPr lang="ru-RU" dirty="0" smtClean="0"/>
              <a:t>, то тело цикла выполняется, если</a:t>
            </a:r>
            <a:r>
              <a:rPr lang="en-US" dirty="0" smtClean="0"/>
              <a:t> </a:t>
            </a:r>
            <a:r>
              <a:rPr lang="ru-RU" b="1" dirty="0" err="1" smtClean="0"/>
              <a:t>false</a:t>
            </a:r>
            <a:r>
              <a:rPr lang="ru-RU" dirty="0" smtClean="0"/>
              <a:t> – то нет.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91836"/>
            <a:ext cx="3709317" cy="413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Задача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Дано целое число N (&gt; 0). Используя операции деления нацело и взятия остатка от деления, вывести все его цифры, начиная с самой правой (разряда единиц</a:t>
            </a:r>
            <a:r>
              <a:rPr lang="ru-RU" sz="2800" dirty="0" smtClean="0"/>
              <a:t>).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Словесный алгоритм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Вводим число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Открываем цикл </a:t>
            </a:r>
            <a:r>
              <a:rPr lang="en-US" sz="3200" dirty="0" smtClean="0"/>
              <a:t>while</a:t>
            </a:r>
            <a:r>
              <a:rPr lang="ru-RU" sz="3200" dirty="0" smtClean="0"/>
              <a:t>: пока число больше 0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Выводим последнюю цифру числа </a:t>
            </a:r>
          </a:p>
          <a:p>
            <a:pPr marL="514350" indent="-514350">
              <a:buFont typeface="Wingdings 2"/>
              <a:buAutoNum type="arabicParenR"/>
            </a:pPr>
            <a:r>
              <a:rPr lang="ru-RU" sz="3200" dirty="0" smtClean="0"/>
              <a:t>Убираем </a:t>
            </a:r>
            <a:r>
              <a:rPr lang="ru-RU" sz="3200" dirty="0"/>
              <a:t>последнюю </a:t>
            </a:r>
            <a:r>
              <a:rPr lang="ru-RU" sz="3200" dirty="0" smtClean="0"/>
              <a:t>цифру, </a:t>
            </a:r>
            <a:r>
              <a:rPr lang="ru-RU" sz="3200" dirty="0"/>
              <a:t>последней цифрой становится </a:t>
            </a:r>
            <a:r>
              <a:rPr lang="ru-RU" sz="3200" dirty="0" smtClean="0"/>
              <a:t>предпоследняя.</a:t>
            </a:r>
            <a:endParaRPr lang="ru-RU" sz="3200" dirty="0"/>
          </a:p>
          <a:p>
            <a:pPr marL="514350" indent="-514350">
              <a:buAutoNum type="arabicParenR"/>
            </a:pPr>
            <a:endParaRPr lang="ru-RU" sz="2800" dirty="0" smtClean="0"/>
          </a:p>
          <a:p>
            <a:pPr marL="514350" indent="-514350">
              <a:buAutoNum type="arabicParenR"/>
            </a:pP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Программа решения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511256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program While_17;</a:t>
            </a:r>
          </a:p>
          <a:p>
            <a:pPr fontAlgn="base"/>
            <a:r>
              <a:rPr lang="en-US" dirty="0"/>
              <a:t> </a:t>
            </a:r>
            <a:r>
              <a:rPr lang="en-US" dirty="0" err="1" smtClean="0"/>
              <a:t>var</a:t>
            </a:r>
            <a:endParaRPr lang="en-US" dirty="0"/>
          </a:p>
          <a:p>
            <a:pPr fontAlgn="base"/>
            <a:r>
              <a:rPr lang="en-US" dirty="0"/>
              <a:t>N: integer;</a:t>
            </a:r>
          </a:p>
          <a:p>
            <a:pPr fontAlgn="base"/>
            <a:r>
              <a:rPr lang="en-US" dirty="0"/>
              <a:t> </a:t>
            </a:r>
            <a:r>
              <a:rPr lang="en-US" dirty="0" smtClean="0"/>
              <a:t>begin</a:t>
            </a:r>
            <a:endParaRPr lang="en-US" dirty="0"/>
          </a:p>
          <a:p>
            <a:pPr fontAlgn="base"/>
            <a:r>
              <a:rPr lang="en-US" dirty="0"/>
              <a:t>write('</a:t>
            </a:r>
            <a:r>
              <a:rPr lang="ru-RU" dirty="0"/>
              <a:t>Введите число: '); </a:t>
            </a:r>
          </a:p>
          <a:p>
            <a:pPr fontAlgn="base"/>
            <a:r>
              <a:rPr lang="en-US" dirty="0" err="1"/>
              <a:t>readln</a:t>
            </a:r>
            <a:r>
              <a:rPr lang="en-US" dirty="0"/>
              <a:t>(N);</a:t>
            </a:r>
          </a:p>
          <a:p>
            <a:pPr fontAlgn="base"/>
            <a:r>
              <a:rPr lang="en-US" dirty="0"/>
              <a:t>write('</a:t>
            </a:r>
            <a:r>
              <a:rPr lang="ru-RU" dirty="0"/>
              <a:t>Цифры: ');</a:t>
            </a:r>
          </a:p>
          <a:p>
            <a:pPr fontAlgn="base"/>
            <a:r>
              <a:rPr lang="en-US" dirty="0"/>
              <a:t>while N &gt; 0 do </a:t>
            </a:r>
            <a:r>
              <a:rPr lang="en-US" dirty="0" smtClean="0"/>
              <a:t>begin</a:t>
            </a:r>
            <a:endParaRPr lang="en-US" dirty="0"/>
          </a:p>
          <a:p>
            <a:pPr fontAlgn="base"/>
            <a:r>
              <a:rPr lang="en-US" dirty="0"/>
              <a:t>write(N mod 10, ' '); </a:t>
            </a:r>
            <a:endParaRPr lang="ru-RU" dirty="0"/>
          </a:p>
          <a:p>
            <a:pPr fontAlgn="base"/>
            <a:r>
              <a:rPr lang="en-US" dirty="0"/>
              <a:t>N := N div 10; </a:t>
            </a:r>
            <a:endParaRPr lang="ru-RU" dirty="0" smtClean="0"/>
          </a:p>
          <a:p>
            <a:pPr fontAlgn="base"/>
            <a:r>
              <a:rPr lang="en-US" dirty="0" smtClean="0"/>
              <a:t>end</a:t>
            </a:r>
            <a:r>
              <a:rPr lang="en-US" dirty="0"/>
              <a:t>;</a:t>
            </a:r>
          </a:p>
          <a:p>
            <a:pPr fontAlgn="base"/>
            <a:r>
              <a:rPr lang="en-US" dirty="0"/>
              <a:t>end.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50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Сортировка массива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cs typeface="Times New Roman" pitchFamily="18" charset="0"/>
              </a:rPr>
              <a:t>Э</a:t>
            </a:r>
            <a:r>
              <a:rPr lang="ru-RU" sz="2800" dirty="0" smtClean="0">
                <a:cs typeface="Times New Roman" pitchFamily="18" charset="0"/>
              </a:rPr>
              <a:t>то процесс  </a:t>
            </a:r>
            <a:r>
              <a:rPr lang="ru-RU" sz="2800" i="1" dirty="0" smtClean="0">
                <a:cs typeface="Times New Roman" pitchFamily="18" charset="0"/>
              </a:rPr>
              <a:t>размещения</a:t>
            </a:r>
            <a:r>
              <a:rPr lang="ru-RU" sz="2800" dirty="0" smtClean="0">
                <a:cs typeface="Times New Roman" pitchFamily="18" charset="0"/>
              </a:rPr>
              <a:t>  элементов заданного множества объектов в некотором определенном порядке, как правило, в порядке </a:t>
            </a:r>
            <a:r>
              <a:rPr lang="ru-RU" sz="2800" i="1" dirty="0" smtClean="0">
                <a:cs typeface="Times New Roman" pitchFamily="18" charset="0"/>
              </a:rPr>
              <a:t>возрастания</a:t>
            </a:r>
            <a:r>
              <a:rPr lang="ru-RU" sz="2800" dirty="0" smtClean="0">
                <a:cs typeface="Times New Roman" pitchFamily="18" charset="0"/>
              </a:rPr>
              <a:t> или </a:t>
            </a:r>
            <a:r>
              <a:rPr lang="ru-RU" sz="2800" i="1" dirty="0" smtClean="0">
                <a:cs typeface="Times New Roman" pitchFamily="18" charset="0"/>
              </a:rPr>
              <a:t>убывания</a:t>
            </a:r>
            <a:r>
              <a:rPr lang="ru-RU" sz="2800" dirty="0" smtClean="0">
                <a:cs typeface="Times New Roman" pitchFamily="18" charset="0"/>
              </a:rPr>
              <a:t>. </a:t>
            </a:r>
            <a:r>
              <a:rPr lang="ru-RU" sz="2800" b="1" dirty="0">
                <a:solidFill>
                  <a:srgbClr val="FF0000"/>
                </a:solidFill>
              </a:rPr>
              <a:t>М</a:t>
            </a:r>
            <a:r>
              <a:rPr lang="ru-RU" sz="2800" dirty="0"/>
              <a:t>ассив представляет собой последовательность ячеек памяти, в которых хранятся однотипные данные</a:t>
            </a:r>
            <a:r>
              <a:rPr lang="ru-RU" sz="2800" dirty="0" smtClean="0"/>
              <a:t>. </a:t>
            </a:r>
            <a:r>
              <a:rPr lang="ru-RU" sz="2800" b="1" dirty="0">
                <a:solidFill>
                  <a:srgbClr val="FF0000"/>
                </a:solidFill>
              </a:rPr>
              <a:t>Н</a:t>
            </a:r>
            <a:r>
              <a:rPr lang="ru-RU" sz="2800" dirty="0"/>
              <a:t>ужно четко понимать, что индекс ячейки массива </a:t>
            </a:r>
            <a:r>
              <a:rPr lang="ru-RU" sz="2800" i="1" dirty="0">
                <a:solidFill>
                  <a:srgbClr val="FF0000"/>
                </a:solidFill>
              </a:rPr>
              <a:t>не является</a:t>
            </a:r>
            <a:r>
              <a:rPr lang="ru-RU" sz="2800" dirty="0"/>
              <a:t> ее содержимым. </a:t>
            </a:r>
            <a:r>
              <a:rPr lang="ru-RU" sz="2800" b="1" dirty="0">
                <a:solidFill>
                  <a:srgbClr val="FF0000"/>
                </a:solidFill>
              </a:rPr>
              <a:t>С</a:t>
            </a:r>
            <a:r>
              <a:rPr lang="ru-RU" sz="2800" dirty="0"/>
              <a:t>одержимым являются хранимые в ячейках данные, а индексы только указывают на них</a:t>
            </a:r>
            <a:r>
              <a:rPr lang="ru-RU" sz="2800" dirty="0" smtClean="0"/>
              <a:t>. </a:t>
            </a:r>
            <a:r>
              <a:rPr lang="ru-RU" sz="2800" b="1" dirty="0">
                <a:solidFill>
                  <a:srgbClr val="FF0000"/>
                </a:solidFill>
              </a:rPr>
              <a:t>Г</a:t>
            </a:r>
            <a:r>
              <a:rPr lang="ru-RU" sz="2800" dirty="0"/>
              <a:t>раницы изменения индексов могут задаваться с помощью ранее объявленных констант.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09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"/>
    </mc:Choice>
    <mc:Fallback xmlns="">
      <p:transition spd="slow" advTm="12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Задача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784976" cy="5832648"/>
          </a:xfrm>
        </p:spPr>
        <p:txBody>
          <a:bodyPr/>
          <a:lstStyle/>
          <a:p>
            <a:r>
              <a:rPr lang="ru-RU" dirty="0"/>
              <a:t>Найти произведение элементов одномерного массива, состоящего из n элементов. Элементы вводятся с клавиатуры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Словесный алгоритм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Ввести количество элементов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 1 до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Вводим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a[i]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Присваиваем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p*a[i]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Выводим произведение на экран.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921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00"/>
    </mc:Choice>
    <mc:Fallback xmlns="">
      <p:transition spd="slow" advTm="1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7140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Программа решения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/>
              <a:t>Program </a:t>
            </a:r>
            <a:r>
              <a:rPr lang="en-US" dirty="0" err="1" smtClean="0"/>
              <a:t>qq</a:t>
            </a:r>
            <a:r>
              <a:rPr lang="en-US" dirty="0" smtClean="0"/>
              <a:t>;</a:t>
            </a:r>
            <a:endParaRPr lang="en-US" dirty="0"/>
          </a:p>
          <a:p>
            <a:pPr fontAlgn="base"/>
            <a:r>
              <a:rPr lang="en-US" dirty="0" err="1"/>
              <a:t>Var</a:t>
            </a:r>
            <a:r>
              <a:rPr lang="en-US" dirty="0"/>
              <a:t> a: array[1..100] of integer;</a:t>
            </a:r>
          </a:p>
          <a:p>
            <a:pPr fontAlgn="base"/>
            <a:r>
              <a:rPr lang="en-US" dirty="0"/>
              <a:t>      i, n, p: integer;</a:t>
            </a:r>
          </a:p>
          <a:p>
            <a:pPr fontAlgn="base"/>
            <a:r>
              <a:rPr lang="en-US" dirty="0"/>
              <a:t>Begin</a:t>
            </a:r>
          </a:p>
          <a:p>
            <a:pPr fontAlgn="base"/>
            <a:r>
              <a:rPr lang="en-US" dirty="0"/>
              <a:t>  Write (‘</a:t>
            </a:r>
            <a:r>
              <a:rPr lang="ru-RU" dirty="0"/>
              <a:t>Сколько элементов? ’);  </a:t>
            </a:r>
            <a:r>
              <a:rPr lang="en-US" dirty="0" err="1"/>
              <a:t>Readln</a:t>
            </a:r>
            <a:r>
              <a:rPr lang="en-US" dirty="0"/>
              <a:t> (n);</a:t>
            </a:r>
          </a:p>
          <a:p>
            <a:pPr fontAlgn="base"/>
            <a:r>
              <a:rPr lang="en-US" dirty="0"/>
              <a:t>  p:=1;</a:t>
            </a:r>
          </a:p>
          <a:p>
            <a:pPr fontAlgn="base"/>
            <a:r>
              <a:rPr lang="en-US" dirty="0"/>
              <a:t>  For i:=1 to n do</a:t>
            </a:r>
          </a:p>
          <a:p>
            <a:pPr fontAlgn="base"/>
            <a:r>
              <a:rPr lang="en-US" dirty="0"/>
              <a:t>     begin</a:t>
            </a:r>
          </a:p>
          <a:p>
            <a:pPr fontAlgn="base"/>
            <a:r>
              <a:rPr lang="en-US" dirty="0"/>
              <a:t>       write (‘</a:t>
            </a:r>
            <a:r>
              <a:rPr lang="ru-RU" dirty="0"/>
              <a:t>введите число’); </a:t>
            </a:r>
            <a:r>
              <a:rPr lang="en-US" dirty="0" err="1"/>
              <a:t>readln</a:t>
            </a:r>
            <a:r>
              <a:rPr lang="en-US" dirty="0"/>
              <a:t> (a[i]);</a:t>
            </a:r>
          </a:p>
          <a:p>
            <a:pPr fontAlgn="base"/>
            <a:r>
              <a:rPr lang="en-US" dirty="0"/>
              <a:t>       p:=p*a[i];</a:t>
            </a:r>
          </a:p>
          <a:p>
            <a:pPr fontAlgn="base"/>
            <a:r>
              <a:rPr lang="en-US" dirty="0"/>
              <a:t>     end;</a:t>
            </a:r>
          </a:p>
          <a:p>
            <a:pPr fontAlgn="base"/>
            <a:r>
              <a:rPr lang="en-US" dirty="0"/>
              <a:t>     </a:t>
            </a:r>
            <a:r>
              <a:rPr lang="en-US" dirty="0" err="1"/>
              <a:t>writeln</a:t>
            </a:r>
            <a:r>
              <a:rPr lang="en-US" dirty="0"/>
              <a:t>(‘</a:t>
            </a:r>
            <a:r>
              <a:rPr lang="ru-RU" dirty="0"/>
              <a:t>произведение элементов равно:  </a:t>
            </a:r>
            <a:r>
              <a:rPr lang="ru-RU" dirty="0" smtClean="0"/>
              <a:t>‘</a:t>
            </a:r>
            <a:r>
              <a:rPr lang="en-US" dirty="0" smtClean="0"/>
              <a:t>p’);</a:t>
            </a:r>
            <a:endParaRPr lang="en-US" dirty="0"/>
          </a:p>
          <a:p>
            <a:pPr fontAlgn="base"/>
            <a:r>
              <a:rPr lang="en-US" dirty="0"/>
              <a:t>End.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9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0"/>
    </mc:Choice>
    <mc:Fallback xmlns="">
      <p:transition spd="slow" advTm="1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49694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Линейная конструкция </a:t>
            </a:r>
            <a:r>
              <a:rPr lang="ru-RU" b="1" dirty="0" smtClean="0">
                <a:solidFill>
                  <a:schemeClr val="tx1"/>
                </a:solidFill>
              </a:rPr>
              <a:t>–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это последовательное  выполнение операций без повторов и разветвлений.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44824"/>
            <a:ext cx="2397554" cy="4682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Задача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Ввести 2 целых числа и найти их сумму.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Словесный алгоритм</a:t>
            </a:r>
          </a:p>
          <a:p>
            <a:pPr>
              <a:buNone/>
            </a:pPr>
            <a:r>
              <a:rPr lang="ru-RU" sz="3200" dirty="0" smtClean="0"/>
              <a:t>1) Сначала надо ввести 2 целых числа с помощью конструкции «</a:t>
            </a:r>
            <a:r>
              <a:rPr lang="en-US" sz="3200" dirty="0" smtClean="0"/>
              <a:t>read(</a:t>
            </a:r>
            <a:r>
              <a:rPr lang="en-US" sz="3200" dirty="0" err="1" smtClean="0"/>
              <a:t>a,b</a:t>
            </a:r>
            <a:r>
              <a:rPr lang="en-US" sz="3200" dirty="0" smtClean="0"/>
              <a:t>);</a:t>
            </a:r>
            <a:r>
              <a:rPr lang="ru-RU" sz="3200" dirty="0" smtClean="0"/>
              <a:t>»</a:t>
            </a:r>
            <a:r>
              <a:rPr lang="en-US" sz="3200" dirty="0" smtClean="0"/>
              <a:t>;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2) После этого присвоить третьей переменной сумму </a:t>
            </a:r>
            <a:r>
              <a:rPr lang="en-US" sz="3200" dirty="0" smtClean="0"/>
              <a:t>a </a:t>
            </a:r>
            <a:r>
              <a:rPr lang="ru-RU" sz="3200" dirty="0" smtClean="0"/>
              <a:t>и </a:t>
            </a:r>
            <a:r>
              <a:rPr lang="en-US" sz="3200" dirty="0" smtClean="0"/>
              <a:t>b;</a:t>
            </a:r>
          </a:p>
          <a:p>
            <a:pPr>
              <a:buNone/>
            </a:pPr>
            <a:r>
              <a:rPr lang="ru-RU" sz="3200" dirty="0" smtClean="0"/>
              <a:t>3) Вывести сумму на экран монитора с помощью конструкции «</a:t>
            </a:r>
            <a:r>
              <a:rPr lang="en-US" sz="3200" dirty="0" err="1" smtClean="0"/>
              <a:t>writeln</a:t>
            </a:r>
            <a:r>
              <a:rPr lang="en-US" sz="3200" dirty="0" smtClean="0"/>
              <a:t>(x)</a:t>
            </a:r>
            <a:r>
              <a:rPr lang="ru-RU" sz="3200" dirty="0" smtClean="0"/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Программа решения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integer;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read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c:=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 c );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151216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Полная условная конструкция – </a:t>
            </a:r>
            <a:r>
              <a:rPr lang="ru-RU" sz="3600" dirty="0" smtClean="0">
                <a:solidFill>
                  <a:schemeClr val="tx1"/>
                </a:solidFill>
              </a:rPr>
              <a:t>это выполнение операций по одному из нескольких направлений в зависимости от данных условий. 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556792"/>
            <a:ext cx="5400600" cy="501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852936"/>
            <a:ext cx="4513462" cy="52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725144"/>
            <a:ext cx="4093419" cy="31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Задача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08912" cy="53285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Ввести число. Определить, четное оно или нечетное.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Словесный алгоритм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Сначала вводим целое число с конструкцией «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После используем полную  условную конструкцию 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if; then; else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Выводим на экран сообщение о том, четное оно или нет. (Конструкция 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Программа решения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055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Program </a:t>
            </a:r>
            <a:r>
              <a:rPr lang="en-US" dirty="0" err="1" smtClean="0"/>
              <a:t>qq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Var</a:t>
            </a:r>
            <a:r>
              <a:rPr lang="en-US" dirty="0" smtClean="0"/>
              <a:t> n:integer;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Write( ‘</a:t>
            </a:r>
            <a:r>
              <a:rPr lang="ru-RU" dirty="0" smtClean="0"/>
              <a:t>Введите целое число</a:t>
            </a:r>
            <a:r>
              <a:rPr lang="en-US" dirty="0" smtClean="0"/>
              <a:t>’);</a:t>
            </a:r>
          </a:p>
          <a:p>
            <a:r>
              <a:rPr lang="en-US" dirty="0" err="1" smtClean="0"/>
              <a:t>Readln</a:t>
            </a:r>
            <a:r>
              <a:rPr lang="en-US" dirty="0" smtClean="0"/>
              <a:t>(n);</a:t>
            </a:r>
          </a:p>
          <a:p>
            <a:r>
              <a:rPr lang="en-US" dirty="0" smtClean="0"/>
              <a:t>If n mod 2 = 0 then</a:t>
            </a:r>
          </a:p>
          <a:p>
            <a:r>
              <a:rPr lang="en-US" dirty="0" smtClean="0"/>
              <a:t>Write (‘</a:t>
            </a:r>
            <a:r>
              <a:rPr lang="ru-RU" dirty="0" smtClean="0"/>
              <a:t>Оно четное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Write(‘</a:t>
            </a:r>
            <a:r>
              <a:rPr lang="ru-RU" dirty="0" smtClean="0"/>
              <a:t>Оно нечетное</a:t>
            </a:r>
            <a:r>
              <a:rPr lang="en-US" dirty="0" smtClean="0"/>
              <a:t>’);</a:t>
            </a:r>
          </a:p>
          <a:p>
            <a:r>
              <a:rPr lang="en-US" dirty="0" err="1" smtClean="0"/>
              <a:t>Readln</a:t>
            </a:r>
            <a:endParaRPr lang="en-US" dirty="0" smtClean="0"/>
          </a:p>
          <a:p>
            <a:r>
              <a:rPr lang="en-US" dirty="0" smtClean="0"/>
              <a:t>End.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Циклическая конструкция с заданным числом повторений (Цикл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68952" cy="4680520"/>
          </a:xfrm>
        </p:spPr>
        <p:txBody>
          <a:bodyPr/>
          <a:lstStyle/>
          <a:p>
            <a:r>
              <a:rPr lang="ru-RU" dirty="0" smtClean="0"/>
              <a:t>Цикл – это многократное выполнение одинаковой последовательности действий.  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708920"/>
            <a:ext cx="2952328" cy="379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Задача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41376"/>
            <a:ext cx="8640960" cy="56166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Вывести на экран квадраты и кубы целых чисел от 1 до 8.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Словесный алгоритм</a:t>
            </a:r>
          </a:p>
          <a:p>
            <a:pPr marL="514350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Вводим целые переменные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i2, i3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Используем цикл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от 1 до 8.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Переменной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i2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присваиваем квадрат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 (i^2)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присваиваем куб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 (i^3)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Выводим всё получившееся на экран.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555</TotalTime>
  <Words>524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Разбор решения задач в Паскале</vt:lpstr>
      <vt:lpstr>Линейная конструкция – это последовательное  выполнение операций без повторов и разветвлений.</vt:lpstr>
      <vt:lpstr>Задача</vt:lpstr>
      <vt:lpstr>Программа решения задачи</vt:lpstr>
      <vt:lpstr>Полная условная конструкция – это выполнение операций по одному из нескольких направлений в зависимости от данных условий. </vt:lpstr>
      <vt:lpstr>Задача</vt:lpstr>
      <vt:lpstr>Программа решения задачи</vt:lpstr>
      <vt:lpstr>Циклическая конструкция с заданным числом повторений (Цикл  FOR)</vt:lpstr>
      <vt:lpstr>Задача</vt:lpstr>
      <vt:lpstr>Программа решения задачи</vt:lpstr>
      <vt:lpstr>Циклическая конструкция с незаданным числом повторений (Цикл WHILE)</vt:lpstr>
      <vt:lpstr>Задача</vt:lpstr>
      <vt:lpstr>Программа решения задачи</vt:lpstr>
      <vt:lpstr>Сортировка массива</vt:lpstr>
      <vt:lpstr>Задача</vt:lpstr>
      <vt:lpstr>Программа решения задачи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решения задач в Паскале</dc:title>
  <dc:creator>учитель</dc:creator>
  <cp:lastModifiedBy>Андрей Темнов</cp:lastModifiedBy>
  <cp:revision>25</cp:revision>
  <dcterms:created xsi:type="dcterms:W3CDTF">2015-10-01T07:21:31Z</dcterms:created>
  <dcterms:modified xsi:type="dcterms:W3CDTF">2016-10-17T13:35:42Z</dcterms:modified>
</cp:coreProperties>
</file>