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92" r:id="rId3"/>
    <p:sldId id="306" r:id="rId4"/>
    <p:sldId id="286" r:id="rId5"/>
    <p:sldId id="308" r:id="rId6"/>
    <p:sldId id="310" r:id="rId7"/>
    <p:sldId id="287" r:id="rId8"/>
    <p:sldId id="295" r:id="rId9"/>
    <p:sldId id="296" r:id="rId10"/>
    <p:sldId id="297" r:id="rId11"/>
    <p:sldId id="298" r:id="rId12"/>
    <p:sldId id="300" r:id="rId13"/>
    <p:sldId id="303" r:id="rId14"/>
    <p:sldId id="302" r:id="rId15"/>
    <p:sldId id="304" r:id="rId16"/>
    <p:sldId id="28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Проверка домашнего задания: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1.Выполните умножение: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(1 + 2</a:t>
            </a:r>
            <a:r>
              <a:rPr lang="en-US" b="1" i="1" dirty="0" smtClean="0">
                <a:solidFill>
                  <a:srgbClr val="002060"/>
                </a:solidFill>
              </a:rPr>
              <a:t>a</a:t>
            </a:r>
            <a:r>
              <a:rPr lang="ru-RU" b="1" i="1" dirty="0" smtClean="0">
                <a:solidFill>
                  <a:srgbClr val="002060"/>
                </a:solidFill>
              </a:rPr>
              <a:t> –</a:t>
            </a:r>
            <a:r>
              <a:rPr lang="en-US" b="1" i="1" dirty="0" smtClean="0">
                <a:solidFill>
                  <a:srgbClr val="002060"/>
                </a:solidFill>
              </a:rPr>
              <a:t> a</a:t>
            </a:r>
            <a:r>
              <a:rPr lang="ru-RU" b="1" i="1" baseline="30000" dirty="0" smtClean="0">
                <a:solidFill>
                  <a:srgbClr val="002060"/>
                </a:solidFill>
              </a:rPr>
              <a:t>2</a:t>
            </a:r>
            <a:r>
              <a:rPr lang="ru-RU" b="1" i="1" dirty="0" smtClean="0">
                <a:solidFill>
                  <a:srgbClr val="002060"/>
                </a:solidFill>
              </a:rPr>
              <a:t>) </a:t>
            </a:r>
            <a:r>
              <a:rPr lang="en-US" b="1" i="1" dirty="0" smtClean="0">
                <a:solidFill>
                  <a:srgbClr val="002060"/>
                </a:solidFill>
              </a:rPr>
              <a:t>·</a:t>
            </a:r>
            <a:r>
              <a:rPr lang="ru-RU" b="1" i="1" dirty="0" smtClean="0">
                <a:solidFill>
                  <a:srgbClr val="002060"/>
                </a:solidFill>
              </a:rPr>
              <a:t> 5</a:t>
            </a:r>
            <a:r>
              <a:rPr lang="en-US" b="1" i="1" dirty="0" smtClean="0">
                <a:solidFill>
                  <a:srgbClr val="002060"/>
                </a:solidFill>
              </a:rPr>
              <a:t>a</a:t>
            </a:r>
            <a:r>
              <a:rPr lang="ru-RU" b="1" i="1" dirty="0" smtClean="0">
                <a:solidFill>
                  <a:srgbClr val="002060"/>
                </a:solidFill>
              </a:rPr>
              <a:t> = 5</a:t>
            </a:r>
            <a:r>
              <a:rPr lang="en-US" b="1" i="1" dirty="0" smtClean="0">
                <a:solidFill>
                  <a:srgbClr val="002060"/>
                </a:solidFill>
              </a:rPr>
              <a:t>a + 10a</a:t>
            </a:r>
            <a:r>
              <a:rPr lang="en-US" b="1" i="1" baseline="30000" dirty="0" smtClean="0">
                <a:solidFill>
                  <a:srgbClr val="002060"/>
                </a:solidFill>
              </a:rPr>
              <a:t>2</a:t>
            </a:r>
            <a:r>
              <a:rPr lang="en-US" b="1" i="1" dirty="0" smtClean="0">
                <a:solidFill>
                  <a:srgbClr val="002060"/>
                </a:solidFill>
              </a:rPr>
              <a:t> – 5a</a:t>
            </a:r>
            <a:r>
              <a:rPr lang="en-US" b="1" i="1" baseline="30000" dirty="0" smtClean="0">
                <a:solidFill>
                  <a:srgbClr val="002060"/>
                </a:solidFill>
              </a:rPr>
              <a:t>3</a:t>
            </a:r>
            <a:endParaRPr lang="ru-RU" b="1" i="1" dirty="0" smtClean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3</a:t>
            </a:r>
            <a:r>
              <a:rPr lang="en-US" b="1" i="1" dirty="0" smtClean="0">
                <a:solidFill>
                  <a:srgbClr val="002060"/>
                </a:solidFill>
              </a:rPr>
              <a:t>a</a:t>
            </a:r>
            <a:r>
              <a:rPr lang="ru-RU" b="1" i="1" baseline="30000" dirty="0" smtClean="0">
                <a:solidFill>
                  <a:srgbClr val="002060"/>
                </a:solidFill>
              </a:rPr>
              <a:t>4</a:t>
            </a:r>
            <a:r>
              <a:rPr lang="en-US" b="1" i="1" dirty="0" smtClean="0">
                <a:solidFill>
                  <a:srgbClr val="002060"/>
                </a:solidFill>
              </a:rPr>
              <a:t>x</a:t>
            </a:r>
            <a:r>
              <a:rPr lang="ru-RU" b="1" i="1" dirty="0" smtClean="0">
                <a:solidFill>
                  <a:srgbClr val="002060"/>
                </a:solidFill>
              </a:rPr>
              <a:t>(</a:t>
            </a:r>
            <a:r>
              <a:rPr lang="en-US" b="1" i="1" dirty="0" smtClean="0">
                <a:solidFill>
                  <a:srgbClr val="002060"/>
                </a:solidFill>
              </a:rPr>
              <a:t>a</a:t>
            </a:r>
            <a:r>
              <a:rPr lang="ru-RU" b="1" i="1" baseline="30000" dirty="0" smtClean="0">
                <a:solidFill>
                  <a:srgbClr val="002060"/>
                </a:solidFill>
              </a:rPr>
              <a:t>2 </a:t>
            </a:r>
            <a:r>
              <a:rPr lang="ru-RU" b="1" i="1" dirty="0" smtClean="0">
                <a:solidFill>
                  <a:srgbClr val="002060"/>
                </a:solidFill>
              </a:rPr>
              <a:t>–2</a:t>
            </a:r>
            <a:r>
              <a:rPr lang="en-US" b="1" i="1" dirty="0" smtClean="0">
                <a:solidFill>
                  <a:srgbClr val="002060"/>
                </a:solidFill>
              </a:rPr>
              <a:t>ax</a:t>
            </a:r>
            <a:r>
              <a:rPr lang="ru-RU" b="1" i="1" dirty="0" smtClean="0">
                <a:solidFill>
                  <a:srgbClr val="002060"/>
                </a:solidFill>
              </a:rPr>
              <a:t> +</a:t>
            </a:r>
            <a:r>
              <a:rPr lang="en-US" b="1" i="1" dirty="0" smtClean="0">
                <a:solidFill>
                  <a:srgbClr val="002060"/>
                </a:solidFill>
              </a:rPr>
              <a:t>x</a:t>
            </a:r>
            <a:r>
              <a:rPr lang="ru-RU" b="1" i="1" baseline="30000" dirty="0" smtClean="0">
                <a:solidFill>
                  <a:srgbClr val="002060"/>
                </a:solidFill>
              </a:rPr>
              <a:t>3</a:t>
            </a:r>
            <a:r>
              <a:rPr lang="ru-RU" b="1" i="1" dirty="0" smtClean="0">
                <a:solidFill>
                  <a:srgbClr val="002060"/>
                </a:solidFill>
              </a:rPr>
              <a:t> – 1)</a:t>
            </a:r>
            <a:r>
              <a:rPr lang="en-US" b="1" i="1" dirty="0" smtClean="0">
                <a:solidFill>
                  <a:srgbClr val="002060"/>
                </a:solidFill>
              </a:rPr>
              <a:t>= </a:t>
            </a:r>
            <a:r>
              <a:rPr lang="ru-RU" b="1" i="1" dirty="0" smtClean="0">
                <a:solidFill>
                  <a:srgbClr val="002060"/>
                </a:solidFill>
              </a:rPr>
              <a:t>3</a:t>
            </a:r>
            <a:r>
              <a:rPr lang="en-US" b="1" i="1" dirty="0" smtClean="0">
                <a:solidFill>
                  <a:srgbClr val="002060"/>
                </a:solidFill>
              </a:rPr>
              <a:t>a</a:t>
            </a:r>
            <a:r>
              <a:rPr lang="en-US" b="1" i="1" baseline="30000" dirty="0" smtClean="0">
                <a:solidFill>
                  <a:srgbClr val="002060"/>
                </a:solidFill>
              </a:rPr>
              <a:t>6</a:t>
            </a:r>
            <a:r>
              <a:rPr lang="en-US" b="1" i="1" dirty="0" smtClean="0">
                <a:solidFill>
                  <a:srgbClr val="002060"/>
                </a:solidFill>
              </a:rPr>
              <a:t>x-6a</a:t>
            </a:r>
            <a:r>
              <a:rPr lang="en-US" b="1" i="1" baseline="30000" dirty="0" smtClean="0">
                <a:solidFill>
                  <a:srgbClr val="002060"/>
                </a:solidFill>
              </a:rPr>
              <a:t>5</a:t>
            </a:r>
            <a:r>
              <a:rPr lang="en-US" b="1" i="1" dirty="0" smtClean="0">
                <a:solidFill>
                  <a:srgbClr val="002060"/>
                </a:solidFill>
              </a:rPr>
              <a:t>x</a:t>
            </a:r>
            <a:r>
              <a:rPr lang="en-US" b="1" i="1" baseline="30000" dirty="0" smtClean="0">
                <a:solidFill>
                  <a:srgbClr val="002060"/>
                </a:solidFill>
              </a:rPr>
              <a:t>2</a:t>
            </a:r>
            <a:r>
              <a:rPr lang="en-US" b="1" i="1" dirty="0" smtClean="0">
                <a:solidFill>
                  <a:srgbClr val="002060"/>
                </a:solidFill>
              </a:rPr>
              <a:t>+3a</a:t>
            </a:r>
            <a:r>
              <a:rPr lang="en-US" b="1" i="1" baseline="30000" dirty="0" smtClean="0">
                <a:solidFill>
                  <a:srgbClr val="002060"/>
                </a:solidFill>
              </a:rPr>
              <a:t>4</a:t>
            </a:r>
            <a:r>
              <a:rPr lang="en-US" b="1" i="1" dirty="0" smtClean="0">
                <a:solidFill>
                  <a:srgbClr val="002060"/>
                </a:solidFill>
              </a:rPr>
              <a:t>x</a:t>
            </a:r>
            <a:r>
              <a:rPr lang="en-US" b="1" i="1" baseline="30000" dirty="0" smtClean="0">
                <a:solidFill>
                  <a:srgbClr val="002060"/>
                </a:solidFill>
              </a:rPr>
              <a:t>4 </a:t>
            </a:r>
            <a:r>
              <a:rPr lang="en-US" b="1" i="1" dirty="0" smtClean="0">
                <a:solidFill>
                  <a:srgbClr val="002060"/>
                </a:solidFill>
              </a:rPr>
              <a:t>-3a</a:t>
            </a:r>
            <a:r>
              <a:rPr lang="en-US" b="1" i="1" baseline="30000" dirty="0" smtClean="0">
                <a:solidFill>
                  <a:srgbClr val="002060"/>
                </a:solidFill>
              </a:rPr>
              <a:t>4</a:t>
            </a:r>
            <a:r>
              <a:rPr lang="en-US" b="1" i="1" dirty="0" smtClean="0">
                <a:solidFill>
                  <a:srgbClr val="002060"/>
                </a:solidFill>
              </a:rPr>
              <a:t>x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ru-RU" b="1" dirty="0" smtClean="0"/>
              <a:t>2.Упростите выражение: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3(2x -1) +5(3-x) = x+12</a:t>
            </a:r>
            <a:endParaRPr lang="ru-RU" b="1" i="1" dirty="0" smtClean="0">
              <a:solidFill>
                <a:srgbClr val="002060"/>
              </a:solidFill>
            </a:endParaRPr>
          </a:p>
          <a:p>
            <a:r>
              <a:rPr lang="en-US" b="1" i="1" dirty="0" smtClean="0">
                <a:solidFill>
                  <a:srgbClr val="002060"/>
                </a:solidFill>
              </a:rPr>
              <a:t>25a – 4(3a – 1) +7(5-2a) = -a +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smtClean="0">
                <a:solidFill>
                  <a:srgbClr val="002060"/>
                </a:solidFill>
              </a:rPr>
              <a:t>39</a:t>
            </a:r>
            <a:endParaRPr lang="ru-RU" b="1" i="1" dirty="0" smtClean="0">
              <a:solidFill>
                <a:srgbClr val="002060"/>
              </a:solidFill>
            </a:endParaRPr>
          </a:p>
          <a:p>
            <a:r>
              <a:rPr lang="en-US" b="1" i="1" dirty="0" smtClean="0">
                <a:solidFill>
                  <a:srgbClr val="002060"/>
                </a:solidFill>
              </a:rPr>
              <a:t>14y + 2y(6 – y) = 26y -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smtClean="0">
                <a:solidFill>
                  <a:srgbClr val="002060"/>
                </a:solidFill>
              </a:rPr>
              <a:t>2y</a:t>
            </a:r>
            <a:r>
              <a:rPr lang="en-US" b="1" i="1" baseline="30000" dirty="0" smtClean="0">
                <a:solidFill>
                  <a:srgbClr val="002060"/>
                </a:solidFill>
              </a:rPr>
              <a:t>2</a:t>
            </a:r>
            <a:endParaRPr lang="ru-RU" b="1" i="1" dirty="0" smtClean="0">
              <a:solidFill>
                <a:srgbClr val="002060"/>
              </a:solidFill>
            </a:endParaRPr>
          </a:p>
          <a:p>
            <a:r>
              <a:rPr lang="en-US" b="1" i="1" dirty="0" smtClean="0">
                <a:solidFill>
                  <a:srgbClr val="002060"/>
                </a:solidFill>
              </a:rPr>
              <a:t>3y</a:t>
            </a:r>
            <a:r>
              <a:rPr lang="en-US" b="1" i="1" baseline="30000" dirty="0" smtClean="0">
                <a:solidFill>
                  <a:srgbClr val="002060"/>
                </a:solidFill>
              </a:rPr>
              <a:t>2</a:t>
            </a:r>
            <a:r>
              <a:rPr lang="en-US" b="1" i="1" dirty="0" smtClean="0">
                <a:solidFill>
                  <a:srgbClr val="002060"/>
                </a:solidFill>
              </a:rPr>
              <a:t> – 2y(5 + 2y) = -y</a:t>
            </a:r>
            <a:r>
              <a:rPr lang="en-US" b="1" i="1" baseline="30000" dirty="0" smtClean="0">
                <a:solidFill>
                  <a:srgbClr val="002060"/>
                </a:solidFill>
              </a:rPr>
              <a:t>2 </a:t>
            </a:r>
            <a:r>
              <a:rPr lang="en-US" b="1" i="1" dirty="0" smtClean="0">
                <a:solidFill>
                  <a:srgbClr val="002060"/>
                </a:solidFill>
              </a:rPr>
              <a:t> - 10y</a:t>
            </a:r>
            <a:endParaRPr lang="ru-RU" b="1" i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Решите уравнение и узнайте: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285860"/>
            <a:ext cx="892971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17463">
              <a:lnSpc>
                <a:spcPct val="80000"/>
              </a:lnSpc>
              <a:spcBef>
                <a:spcPct val="20000"/>
              </a:spcBef>
            </a:pPr>
            <a:r>
              <a:rPr lang="ru-RU" sz="4000" b="1" dirty="0" smtClean="0">
                <a:solidFill>
                  <a:prstClr val="black"/>
                </a:solidFill>
              </a:rPr>
              <a:t>в какое время у человека вечерний подъем работоспособности:</a:t>
            </a:r>
          </a:p>
          <a:p>
            <a:pPr marL="342900" lvl="0" indent="-342900" algn="ctr">
              <a:lnSpc>
                <a:spcPct val="80000"/>
              </a:lnSpc>
              <a:spcBef>
                <a:spcPct val="20000"/>
              </a:spcBef>
            </a:pPr>
            <a:endParaRPr lang="en-US" sz="2000" dirty="0" smtClean="0">
              <a:solidFill>
                <a:prstClr val="black"/>
              </a:solidFill>
            </a:endParaRPr>
          </a:p>
          <a:p>
            <a:pPr algn="ctr"/>
            <a:r>
              <a:rPr lang="ru-RU" sz="7200" b="1" dirty="0" smtClean="0">
                <a:solidFill>
                  <a:srgbClr val="002060"/>
                </a:solidFill>
              </a:rPr>
              <a:t>18+(4-4</a:t>
            </a:r>
            <a:r>
              <a:rPr lang="en-US" sz="7200" b="1" dirty="0" smtClean="0">
                <a:solidFill>
                  <a:srgbClr val="002060"/>
                </a:solidFill>
              </a:rPr>
              <a:t>x</a:t>
            </a:r>
            <a:r>
              <a:rPr lang="ru-RU" sz="7200" b="1" dirty="0" smtClean="0">
                <a:solidFill>
                  <a:srgbClr val="002060"/>
                </a:solidFill>
              </a:rPr>
              <a:t>)=3(1- </a:t>
            </a:r>
            <a:r>
              <a:rPr lang="en-US" sz="7200" b="1" dirty="0" smtClean="0">
                <a:solidFill>
                  <a:srgbClr val="002060"/>
                </a:solidFill>
              </a:rPr>
              <a:t>x</a:t>
            </a:r>
            <a:r>
              <a:rPr lang="ru-RU" sz="7200" b="1" dirty="0" smtClean="0">
                <a:solidFill>
                  <a:srgbClr val="002060"/>
                </a:solidFill>
              </a:rPr>
              <a:t>)</a:t>
            </a:r>
            <a:endParaRPr lang="ru-RU" sz="7200" b="1" dirty="0">
              <a:solidFill>
                <a:srgbClr val="002060"/>
              </a:solidFill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857224" y="4857760"/>
            <a:ext cx="257176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Ответ:  19</a:t>
            </a:r>
            <a:endParaRPr kumimoji="0" lang="ru-RU" sz="3000" b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Развитие умственных способностей ВитаПортал - Здоровье и Медицин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857628"/>
            <a:ext cx="4019550" cy="2705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Решите уравнение и узнайте: 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929718" cy="2114552"/>
          </a:xfrm>
        </p:spPr>
        <p:txBody>
          <a:bodyPr>
            <a:normAutofit/>
          </a:bodyPr>
          <a:lstStyle/>
          <a:p>
            <a:pPr indent="17463">
              <a:lnSpc>
                <a:spcPct val="80000"/>
              </a:lnSpc>
              <a:buNone/>
            </a:pPr>
            <a:r>
              <a:rPr lang="ru-RU" b="1" dirty="0" smtClean="0"/>
              <a:t>когда необходимо прекращать всякую деятельность:</a:t>
            </a:r>
          </a:p>
          <a:p>
            <a:pPr algn="ctr">
              <a:lnSpc>
                <a:spcPct val="80000"/>
              </a:lnSpc>
              <a:buNone/>
            </a:pPr>
            <a:endParaRPr lang="ru-RU" sz="1800" dirty="0" smtClean="0"/>
          </a:p>
          <a:p>
            <a:pPr algn="ctr"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5</a:t>
            </a:r>
            <a:r>
              <a:rPr lang="en-US" sz="4800" b="1" dirty="0" smtClean="0">
                <a:solidFill>
                  <a:srgbClr val="002060"/>
                </a:solidFill>
              </a:rPr>
              <a:t>x</a:t>
            </a:r>
            <a:r>
              <a:rPr lang="ru-RU" sz="4800" b="1" dirty="0" smtClean="0">
                <a:solidFill>
                  <a:srgbClr val="002060"/>
                </a:solidFill>
              </a:rPr>
              <a:t>(12</a:t>
            </a:r>
            <a:r>
              <a:rPr lang="en-US" sz="4800" b="1" dirty="0" smtClean="0">
                <a:solidFill>
                  <a:srgbClr val="002060"/>
                </a:solidFill>
              </a:rPr>
              <a:t>x</a:t>
            </a:r>
            <a:r>
              <a:rPr lang="ru-RU" sz="4800" b="1" dirty="0" smtClean="0">
                <a:solidFill>
                  <a:srgbClr val="002060"/>
                </a:solidFill>
              </a:rPr>
              <a:t> -7)-4</a:t>
            </a:r>
            <a:r>
              <a:rPr lang="en-US" sz="4800" b="1" dirty="0" smtClean="0">
                <a:solidFill>
                  <a:srgbClr val="002060"/>
                </a:solidFill>
              </a:rPr>
              <a:t>x</a:t>
            </a:r>
            <a:r>
              <a:rPr lang="ru-RU" sz="4800" b="1" dirty="0" smtClean="0">
                <a:solidFill>
                  <a:srgbClr val="002060"/>
                </a:solidFill>
              </a:rPr>
              <a:t>(15</a:t>
            </a:r>
            <a:r>
              <a:rPr lang="en-US" sz="4800" b="1" dirty="0" smtClean="0">
                <a:solidFill>
                  <a:srgbClr val="002060"/>
                </a:solidFill>
              </a:rPr>
              <a:t>x</a:t>
            </a:r>
            <a:r>
              <a:rPr lang="ru-RU" sz="4800" b="1" dirty="0" smtClean="0">
                <a:solidFill>
                  <a:srgbClr val="002060"/>
                </a:solidFill>
              </a:rPr>
              <a:t>-11)= -420+29</a:t>
            </a:r>
            <a:r>
              <a:rPr lang="en-US" sz="4800" b="1" dirty="0" smtClean="0">
                <a:solidFill>
                  <a:srgbClr val="002060"/>
                </a:solidFill>
              </a:rPr>
              <a:t>x</a:t>
            </a:r>
            <a:endParaRPr lang="ru-RU" sz="4800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857224" y="3643314"/>
            <a:ext cx="3071834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3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Ответ:  21</a:t>
            </a:r>
            <a:endParaRPr kumimoji="0" lang="ru-RU" sz="3000" b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Семененко Д.Ю.Сон - как основа жизн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643314"/>
            <a:ext cx="3743767" cy="28860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Цвет  и  настроение: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4357718" cy="571504"/>
          </a:xfrm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Красный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ru-RU" b="1" dirty="0" smtClean="0"/>
          </a:p>
          <a:p>
            <a:endParaRPr lang="ru-RU" dirty="0"/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928662" y="3143248"/>
            <a:ext cx="7215206" cy="2786082"/>
          </a:xfrm>
          <a:prstGeom prst="rect">
            <a:avLst/>
          </a:prstGeom>
        </p:spPr>
        <p:txBody>
          <a:bodyPr/>
          <a:lstStyle/>
          <a:p>
            <a:pPr marL="533400" marR="0" lvl="0" indent="-53340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Красный</a:t>
            </a:r>
          </a:p>
          <a:p>
            <a:pPr marL="533400" marR="0" lvl="0" indent="-53340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– грусть</a:t>
            </a:r>
          </a:p>
          <a:p>
            <a:pPr marL="533400" marR="0" lvl="0" indent="-53340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– спокойствие </a:t>
            </a:r>
          </a:p>
          <a:p>
            <a:pPr marL="533400" marR="0" lvl="0" indent="-53340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1,25 - активность и раздражительность </a:t>
            </a:r>
          </a:p>
          <a:p>
            <a:pPr marL="533400" marR="0" lvl="0" indent="-53340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0,5 – собранность</a:t>
            </a:r>
          </a:p>
          <a:p>
            <a:pPr marL="533400" marR="0" lvl="0" indent="-5334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428728" y="4857760"/>
            <a:ext cx="600079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1500174"/>
            <a:ext cx="838204" cy="898076"/>
          </a:xfrm>
          <a:prstGeom prst="rect">
            <a:avLst/>
          </a:prstGeom>
          <a:noFill/>
        </p:spPr>
      </p:pic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1500174"/>
            <a:ext cx="733430" cy="100013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785918" y="1142984"/>
            <a:ext cx="571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-</a:t>
            </a:r>
            <a:endParaRPr lang="ru-RU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357554" y="1500174"/>
            <a:ext cx="23574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=1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Цвет  и  настроение: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14546" y="3143248"/>
            <a:ext cx="6758006" cy="2828932"/>
          </a:xfrm>
        </p:spPr>
        <p:txBody>
          <a:bodyPr/>
          <a:lstStyle/>
          <a:p>
            <a:pPr marL="533400" lvl="0" indent="-533400">
              <a:lnSpc>
                <a:spcPct val="80000"/>
              </a:lnSpc>
              <a:buNone/>
              <a:defRPr/>
            </a:pPr>
            <a:r>
              <a:rPr lang="ru-RU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Зеленый</a:t>
            </a:r>
          </a:p>
          <a:p>
            <a:pPr marL="533400" lvl="0" indent="-533400">
              <a:lnSpc>
                <a:spcPct val="80000"/>
              </a:lnSpc>
              <a:buNone/>
              <a:defRPr/>
            </a:pPr>
            <a:r>
              <a:rPr lang="ru-RU" b="1" dirty="0" smtClean="0">
                <a:solidFill>
                  <a:prstClr val="black"/>
                </a:solidFill>
              </a:rPr>
              <a:t>0,5</a:t>
            </a:r>
            <a:r>
              <a:rPr lang="ru-RU" dirty="0" smtClean="0">
                <a:solidFill>
                  <a:prstClr val="black"/>
                </a:solidFill>
              </a:rPr>
              <a:t> – возбуждение </a:t>
            </a:r>
          </a:p>
          <a:p>
            <a:pPr marL="533400" lvl="0" indent="-533400">
              <a:lnSpc>
                <a:spcPct val="80000"/>
              </a:lnSpc>
              <a:buNone/>
              <a:defRPr/>
            </a:pPr>
            <a:r>
              <a:rPr lang="ru-RU" b="1" dirty="0" smtClean="0">
                <a:solidFill>
                  <a:prstClr val="black"/>
                </a:solidFill>
              </a:rPr>
              <a:t>0,4</a:t>
            </a:r>
            <a:r>
              <a:rPr lang="ru-RU" dirty="0" smtClean="0">
                <a:solidFill>
                  <a:prstClr val="black"/>
                </a:solidFill>
              </a:rPr>
              <a:t> – агрессивность</a:t>
            </a:r>
          </a:p>
          <a:p>
            <a:pPr marL="533400" lvl="0" indent="-533400">
              <a:lnSpc>
                <a:spcPct val="80000"/>
              </a:lnSpc>
              <a:buNone/>
              <a:defRPr/>
            </a:pPr>
            <a:r>
              <a:rPr lang="ru-RU" b="1" dirty="0" smtClean="0">
                <a:solidFill>
                  <a:prstClr val="black"/>
                </a:solidFill>
              </a:rPr>
              <a:t>-0,5 </a:t>
            </a:r>
            <a:r>
              <a:rPr lang="ru-RU" dirty="0" smtClean="0">
                <a:solidFill>
                  <a:prstClr val="black"/>
                </a:solidFill>
              </a:rPr>
              <a:t>– спокойствие</a:t>
            </a:r>
            <a:r>
              <a:rPr lang="ru-RU" b="1" dirty="0" smtClean="0">
                <a:solidFill>
                  <a:prstClr val="black"/>
                </a:solidFill>
              </a:rPr>
              <a:t> </a:t>
            </a:r>
          </a:p>
          <a:p>
            <a:pPr marL="533400" lvl="0" indent="-533400">
              <a:lnSpc>
                <a:spcPct val="80000"/>
              </a:lnSpc>
              <a:buNone/>
              <a:defRPr/>
            </a:pPr>
            <a:r>
              <a:rPr lang="ru-RU" b="1" dirty="0" smtClean="0">
                <a:solidFill>
                  <a:prstClr val="black"/>
                </a:solidFill>
              </a:rPr>
              <a:t>0,2</a:t>
            </a:r>
            <a:r>
              <a:rPr lang="ru-RU" dirty="0" smtClean="0">
                <a:solidFill>
                  <a:prstClr val="black"/>
                </a:solidFill>
              </a:rPr>
              <a:t> – утомление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928670"/>
            <a:ext cx="6286544" cy="59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lvl="0" indent="-533400">
              <a:lnSpc>
                <a:spcPct val="80000"/>
              </a:lnSpc>
              <a:spcBef>
                <a:spcPct val="20000"/>
              </a:spcBef>
            </a:pPr>
            <a:r>
              <a:rPr lang="ru-RU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Зеленый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357422" y="5072074"/>
            <a:ext cx="32147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71613"/>
            <a:ext cx="1000132" cy="1106056"/>
          </a:xfrm>
          <a:prstGeom prst="rect">
            <a:avLst/>
          </a:prstGeom>
          <a:noFill/>
        </p:spPr>
      </p:pic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1500174"/>
            <a:ext cx="947744" cy="129237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500166" y="1285860"/>
            <a:ext cx="571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-</a:t>
            </a:r>
            <a:endParaRPr lang="ru-RU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14678" y="1643050"/>
            <a:ext cx="23574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=</a:t>
            </a:r>
            <a:r>
              <a:rPr lang="en-US" sz="4400" b="1" smtClean="0"/>
              <a:t> p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Цвет  и  настроение: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571604" y="3786190"/>
            <a:ext cx="7072330" cy="2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lvl="0" indent="-533400">
              <a:lnSpc>
                <a:spcPct val="80000"/>
              </a:lnSpc>
              <a:spcBef>
                <a:spcPct val="20000"/>
              </a:spcBef>
              <a:buNone/>
              <a:defRPr/>
            </a:pPr>
            <a:r>
              <a:rPr lang="ru-RU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Желтый</a:t>
            </a:r>
          </a:p>
          <a:p>
            <a:pPr marL="533400" lvl="0" indent="-533400">
              <a:lnSpc>
                <a:spcPct val="80000"/>
              </a:lnSpc>
              <a:spcBef>
                <a:spcPct val="20000"/>
              </a:spcBef>
              <a:buNone/>
              <a:defRPr/>
            </a:pPr>
            <a:r>
              <a:rPr lang="ru-RU" sz="2800" b="1" dirty="0" smtClean="0">
                <a:solidFill>
                  <a:prstClr val="black"/>
                </a:solidFill>
              </a:rPr>
              <a:t>2 – рассеянность</a:t>
            </a:r>
          </a:p>
          <a:p>
            <a:pPr marL="533400" lvl="0" indent="-533400">
              <a:lnSpc>
                <a:spcPct val="80000"/>
              </a:lnSpc>
              <a:spcBef>
                <a:spcPct val="20000"/>
              </a:spcBef>
              <a:buNone/>
              <a:defRPr/>
            </a:pPr>
            <a:r>
              <a:rPr lang="ru-RU" sz="2800" b="1" dirty="0" smtClean="0">
                <a:solidFill>
                  <a:prstClr val="black"/>
                </a:solidFill>
              </a:rPr>
              <a:t>-1</a:t>
            </a:r>
            <a:r>
              <a:rPr lang="en-US" sz="2800" b="1" dirty="0" smtClean="0">
                <a:solidFill>
                  <a:prstClr val="black"/>
                </a:solidFill>
              </a:rPr>
              <a:t>/7</a:t>
            </a:r>
            <a:r>
              <a:rPr lang="ru-RU" sz="2800" b="1" dirty="0" smtClean="0">
                <a:solidFill>
                  <a:prstClr val="black"/>
                </a:solidFill>
              </a:rPr>
              <a:t> – активность и оптимизм</a:t>
            </a:r>
          </a:p>
          <a:p>
            <a:pPr marL="533400" lvl="0" indent="-533400">
              <a:lnSpc>
                <a:spcPct val="80000"/>
              </a:lnSpc>
              <a:spcBef>
                <a:spcPct val="20000"/>
              </a:spcBef>
              <a:buNone/>
              <a:defRPr/>
            </a:pPr>
            <a:r>
              <a:rPr lang="ru-RU" sz="2800" b="1" dirty="0" smtClean="0">
                <a:solidFill>
                  <a:prstClr val="black"/>
                </a:solidFill>
              </a:rPr>
              <a:t>3 – пассивность и слабость</a:t>
            </a:r>
          </a:p>
          <a:p>
            <a:pPr marL="533400" lvl="0" indent="-533400">
              <a:lnSpc>
                <a:spcPct val="80000"/>
              </a:lnSpc>
              <a:spcBef>
                <a:spcPct val="20000"/>
              </a:spcBef>
              <a:buNone/>
              <a:defRPr/>
            </a:pPr>
            <a:r>
              <a:rPr lang="ru-RU" sz="2800" b="1" dirty="0" smtClean="0">
                <a:solidFill>
                  <a:prstClr val="black"/>
                </a:solidFill>
              </a:rPr>
              <a:t>1,8 – тоска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928670"/>
            <a:ext cx="5214974" cy="59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lvl="0" indent="-533400">
              <a:lnSpc>
                <a:spcPct val="80000"/>
              </a:lnSpc>
              <a:spcBef>
                <a:spcPct val="20000"/>
              </a:spcBef>
            </a:pPr>
            <a:r>
              <a:rPr lang="ru-RU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Желтый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214546" y="5143512"/>
            <a:ext cx="450059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643050"/>
            <a:ext cx="1133482" cy="1172568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78826" y="1571612"/>
            <a:ext cx="321471" cy="1285884"/>
          </a:xfrm>
          <a:prstGeom prst="rect">
            <a:avLst/>
          </a:prstGeom>
          <a:noFill/>
        </p:spPr>
      </p:pic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1571612"/>
            <a:ext cx="600080" cy="128588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571604" y="1357298"/>
            <a:ext cx="571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-</a:t>
            </a:r>
            <a:endParaRPr lang="ru-RU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571736" y="1714488"/>
            <a:ext cx="857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=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2867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Цвет  и  настроение: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3643314"/>
            <a:ext cx="6929454" cy="2828932"/>
          </a:xfrm>
        </p:spPr>
        <p:txBody>
          <a:bodyPr/>
          <a:lstStyle/>
          <a:p>
            <a:pPr marL="533400" lvl="0" indent="-533400">
              <a:lnSpc>
                <a:spcPct val="80000"/>
              </a:lnSpc>
              <a:buNone/>
              <a:defRPr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Синий</a:t>
            </a:r>
          </a:p>
          <a:p>
            <a:pPr marL="533400" lvl="0" indent="-533400">
              <a:lnSpc>
                <a:spcPct val="80000"/>
              </a:lnSpc>
              <a:buNone/>
              <a:defRPr/>
            </a:pPr>
            <a:r>
              <a:rPr lang="en-US" b="1" dirty="0" smtClean="0">
                <a:solidFill>
                  <a:prstClr val="black"/>
                </a:solidFill>
              </a:rPr>
              <a:t>6</a:t>
            </a:r>
            <a:r>
              <a:rPr lang="ru-RU" dirty="0" smtClean="0">
                <a:solidFill>
                  <a:prstClr val="black"/>
                </a:solidFill>
              </a:rPr>
              <a:t> – агрессивность</a:t>
            </a:r>
          </a:p>
          <a:p>
            <a:pPr marL="533400" lvl="0" indent="-533400">
              <a:lnSpc>
                <a:spcPct val="80000"/>
              </a:lnSpc>
              <a:buNone/>
              <a:defRPr/>
            </a:pPr>
            <a:r>
              <a:rPr lang="en-US" b="1" dirty="0" smtClean="0">
                <a:solidFill>
                  <a:prstClr val="black"/>
                </a:solidFill>
              </a:rPr>
              <a:t>0</a:t>
            </a:r>
            <a:r>
              <a:rPr lang="ru-RU" b="1" dirty="0" smtClean="0">
                <a:solidFill>
                  <a:prstClr val="black"/>
                </a:solidFill>
              </a:rPr>
              <a:t>,</a:t>
            </a:r>
            <a:r>
              <a:rPr lang="en-US" b="1" dirty="0" smtClean="0">
                <a:solidFill>
                  <a:prstClr val="black"/>
                </a:solidFill>
              </a:rPr>
              <a:t>5</a:t>
            </a:r>
            <a:r>
              <a:rPr lang="ru-RU" dirty="0" smtClean="0">
                <a:solidFill>
                  <a:prstClr val="black"/>
                </a:solidFill>
              </a:rPr>
              <a:t> – открытость</a:t>
            </a:r>
          </a:p>
          <a:p>
            <a:pPr marL="533400" lvl="0" indent="-533400">
              <a:lnSpc>
                <a:spcPct val="80000"/>
              </a:lnSpc>
              <a:buNone/>
              <a:defRPr/>
            </a:pPr>
            <a:r>
              <a:rPr lang="ru-RU" b="1" dirty="0" smtClean="0">
                <a:solidFill>
                  <a:prstClr val="black"/>
                </a:solidFill>
              </a:rPr>
              <a:t>5</a:t>
            </a:r>
            <a:r>
              <a:rPr lang="ru-RU" dirty="0" smtClean="0">
                <a:solidFill>
                  <a:prstClr val="black"/>
                </a:solidFill>
              </a:rPr>
              <a:t> – раздражительность</a:t>
            </a:r>
          </a:p>
          <a:p>
            <a:pPr marL="533400" lvl="0" indent="-533400">
              <a:lnSpc>
                <a:spcPct val="80000"/>
              </a:lnSpc>
              <a:buNone/>
              <a:defRPr/>
            </a:pPr>
            <a:r>
              <a:rPr lang="ru-RU" b="1" dirty="0" smtClean="0">
                <a:solidFill>
                  <a:prstClr val="black"/>
                </a:solidFill>
              </a:rPr>
              <a:t>2</a:t>
            </a:r>
            <a:r>
              <a:rPr lang="ru-RU" dirty="0" smtClean="0">
                <a:solidFill>
                  <a:prstClr val="black"/>
                </a:solidFill>
              </a:rPr>
              <a:t> – нежность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785794"/>
            <a:ext cx="5500726" cy="59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lvl="0" indent="-533400">
              <a:lnSpc>
                <a:spcPct val="80000"/>
              </a:lnSpc>
              <a:spcBef>
                <a:spcPct val="20000"/>
              </a:spcBef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Синий</a:t>
            </a:r>
          </a:p>
        </p:txBody>
      </p:sp>
      <p:cxnSp>
        <p:nvCxnSpPr>
          <p:cNvPr id="6" name="Прямая соединительная линия 5"/>
          <p:cNvCxnSpPr>
            <a:stCxn id="3" idx="1"/>
          </p:cNvCxnSpPr>
          <p:nvPr/>
        </p:nvCxnSpPr>
        <p:spPr>
          <a:xfrm rot="10800000" flipH="1" flipV="1">
            <a:off x="1928794" y="5057780"/>
            <a:ext cx="3214710" cy="142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357298"/>
            <a:ext cx="928694" cy="1266400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1357298"/>
            <a:ext cx="1000132" cy="1363817"/>
          </a:xfrm>
          <a:prstGeom prst="rect">
            <a:avLst/>
          </a:prstGeom>
          <a:noFill/>
        </p:spPr>
      </p:pic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1285860"/>
            <a:ext cx="995369" cy="135732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428728" y="1071546"/>
            <a:ext cx="571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-</a:t>
            </a:r>
            <a:endParaRPr lang="ru-RU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928926" y="1428736"/>
            <a:ext cx="1285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=</a:t>
            </a:r>
            <a:r>
              <a:rPr lang="en-US" sz="4800" b="1" dirty="0" smtClean="0"/>
              <a:t> 2 -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Домашнее задание: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00364" y="1714488"/>
            <a:ext cx="5643602" cy="4525963"/>
          </a:xfrm>
        </p:spPr>
        <p:txBody>
          <a:bodyPr>
            <a:normAutofit/>
          </a:bodyPr>
          <a:lstStyle/>
          <a:p>
            <a:pPr indent="466725" algn="r">
              <a:buNone/>
            </a:pPr>
            <a:r>
              <a:rPr lang="ru-RU" sz="4400" b="1" dirty="0" smtClean="0"/>
              <a:t>Выполнить задания по карточке в тетрадях</a:t>
            </a:r>
          </a:p>
          <a:p>
            <a:pPr>
              <a:buNone/>
            </a:pPr>
            <a:endParaRPr lang="ru-RU" sz="4800" b="1" dirty="0"/>
          </a:p>
        </p:txBody>
      </p:sp>
      <p:pic>
        <p:nvPicPr>
          <p:cNvPr id="4" name="Picture 2" descr="Доклад &quot;Формирование речевой среды и развитие речевого общения во внеурочное время через работу классного руководителя&quot;. Подг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928934"/>
            <a:ext cx="2643206" cy="260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Девиз урока: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6500858" cy="32861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400" b="1" i="1" dirty="0" smtClean="0">
                <a:solidFill>
                  <a:srgbClr val="002060"/>
                </a:solidFill>
              </a:rPr>
              <a:t>«Уравнение представляет собой наиболее серьезную и важную вещь в математике»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4143380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Оливер Джозеф</a:t>
            </a:r>
            <a:endParaRPr lang="ru-RU" sz="2400" b="1" dirty="0"/>
          </a:p>
        </p:txBody>
      </p:sp>
      <p:pic>
        <p:nvPicPr>
          <p:cNvPr id="4" name="Picture 2" descr="Лодж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2795598"/>
            <a:ext cx="3173963" cy="384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00438"/>
            <a:ext cx="2757478" cy="6540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Цели урока: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256"/>
            <a:ext cx="8229600" cy="2114552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</a:rPr>
              <a:t>углубить знания по  теме «Умножение одночлена на многочлен» </a:t>
            </a: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научиться решать уравнения, применяя правило умножения одночлена на многочлен.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357298"/>
            <a:ext cx="65008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Решение уравнений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Тема урока:</a:t>
            </a:r>
            <a:endParaRPr lang="ru-RU" sz="3200" b="1" dirty="0"/>
          </a:p>
        </p:txBody>
      </p:sp>
      <p:pic>
        <p:nvPicPr>
          <p:cNvPr id="32770" name="Picture 2" descr="Рис. 83, добавлен 26.4.2012. Похожие темы: детские смешные частушки. - 30 Сентября 2013 - Blog - Pravdauf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785794"/>
            <a:ext cx="3690930" cy="36909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29058" y="1357298"/>
            <a:ext cx="4929222" cy="46434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900" b="1" dirty="0" smtClean="0">
                <a:solidFill>
                  <a:srgbClr val="FF0000"/>
                </a:solidFill>
              </a:rPr>
              <a:t>Выполните умножение одночленов: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900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620" y="1643050"/>
            <a:ext cx="4857784" cy="4740277"/>
          </a:xfrm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ru-RU" sz="4400" b="1" dirty="0" smtClean="0"/>
              <a:t>2</a:t>
            </a:r>
            <a:r>
              <a:rPr lang="en-US" sz="4400" b="1" dirty="0" smtClean="0"/>
              <a:t>x</a:t>
            </a:r>
            <a:r>
              <a:rPr lang="ru-RU" sz="4400" b="1" baseline="30000" dirty="0" smtClean="0"/>
              <a:t>5</a:t>
            </a:r>
            <a:r>
              <a:rPr lang="ru-RU" sz="4400" b="1" dirty="0" smtClean="0"/>
              <a:t> </a:t>
            </a:r>
            <a:r>
              <a:rPr lang="en-US" sz="4400" b="1" dirty="0" smtClean="0"/>
              <a:t>·</a:t>
            </a:r>
            <a:r>
              <a:rPr lang="ru-RU" sz="4400" b="1" dirty="0" smtClean="0"/>
              <a:t> 3</a:t>
            </a:r>
            <a:r>
              <a:rPr lang="en-US" sz="4400" b="1" dirty="0" smtClean="0"/>
              <a:t>x</a:t>
            </a:r>
            <a:r>
              <a:rPr lang="ru-RU" sz="4400" b="1" baseline="30000" dirty="0" smtClean="0"/>
              <a:t>2</a:t>
            </a:r>
            <a:endParaRPr lang="ru-RU" sz="4400" b="1" dirty="0" smtClean="0"/>
          </a:p>
          <a:p>
            <a:pPr algn="ctr" fontAlgn="base">
              <a:buNone/>
            </a:pPr>
            <a:r>
              <a:rPr lang="ru-RU" sz="4400" b="1" dirty="0" smtClean="0"/>
              <a:t>-4</a:t>
            </a:r>
            <a:r>
              <a:rPr lang="en-US" sz="4400" b="1" dirty="0" smtClean="0"/>
              <a:t>a</a:t>
            </a:r>
            <a:r>
              <a:rPr lang="ru-RU" sz="4400" b="1" baseline="30000" dirty="0" smtClean="0"/>
              <a:t>3</a:t>
            </a:r>
            <a:r>
              <a:rPr lang="ru-RU" sz="4400" b="1" dirty="0" smtClean="0"/>
              <a:t> </a:t>
            </a:r>
            <a:r>
              <a:rPr lang="en-US" sz="4400" b="1" dirty="0" smtClean="0"/>
              <a:t>·</a:t>
            </a:r>
            <a:r>
              <a:rPr lang="ru-RU" sz="4400" b="1" dirty="0" smtClean="0"/>
              <a:t> 2</a:t>
            </a:r>
            <a:r>
              <a:rPr lang="en-US" sz="4400" b="1" dirty="0" smtClean="0"/>
              <a:t>a</a:t>
            </a:r>
            <a:endParaRPr lang="ru-RU" sz="4400" b="1" dirty="0" smtClean="0"/>
          </a:p>
          <a:p>
            <a:pPr algn="ctr" fontAlgn="base">
              <a:buNone/>
            </a:pPr>
            <a:r>
              <a:rPr lang="ru-RU" sz="4400" b="1" dirty="0" smtClean="0"/>
              <a:t>(-3</a:t>
            </a:r>
            <a:r>
              <a:rPr lang="en-US" sz="4400" b="1" dirty="0" smtClean="0"/>
              <a:t>b</a:t>
            </a:r>
            <a:r>
              <a:rPr lang="ru-RU" sz="4400" b="1" dirty="0" smtClean="0"/>
              <a:t>) </a:t>
            </a:r>
            <a:r>
              <a:rPr lang="en-US" sz="4400" b="1" dirty="0" smtClean="0"/>
              <a:t>·</a:t>
            </a:r>
            <a:r>
              <a:rPr lang="ru-RU" sz="4400" b="1" dirty="0" smtClean="0"/>
              <a:t> (-7</a:t>
            </a:r>
            <a:r>
              <a:rPr lang="en-US" sz="4400" b="1" dirty="0" smtClean="0"/>
              <a:t>b</a:t>
            </a:r>
            <a:r>
              <a:rPr lang="ru-RU" sz="4400" b="1" dirty="0" smtClean="0"/>
              <a:t>)</a:t>
            </a:r>
          </a:p>
          <a:p>
            <a:pPr algn="ctr" fontAlgn="base">
              <a:buNone/>
            </a:pPr>
            <a:r>
              <a:rPr lang="en-US" sz="4400" b="1" dirty="0" smtClean="0"/>
              <a:t>y</a:t>
            </a:r>
            <a:r>
              <a:rPr lang="ru-RU" sz="4400" b="1" baseline="30000" dirty="0" smtClean="0"/>
              <a:t>7</a:t>
            </a:r>
            <a:r>
              <a:rPr lang="ru-RU" sz="4400" b="1" dirty="0" smtClean="0"/>
              <a:t> </a:t>
            </a:r>
            <a:r>
              <a:rPr lang="en-US" sz="4400" b="1" dirty="0" smtClean="0"/>
              <a:t>·</a:t>
            </a:r>
            <a:r>
              <a:rPr lang="ru-RU" sz="4400" b="1" dirty="0" smtClean="0"/>
              <a:t> (-3</a:t>
            </a:r>
            <a:r>
              <a:rPr lang="en-US" sz="4400" b="1" dirty="0" smtClean="0"/>
              <a:t>y</a:t>
            </a:r>
            <a:r>
              <a:rPr lang="ru-RU" sz="4400" b="1" dirty="0" smtClean="0"/>
              <a:t>)</a:t>
            </a:r>
          </a:p>
          <a:p>
            <a:pPr algn="ctr" fontAlgn="base">
              <a:buNone/>
            </a:pPr>
            <a:r>
              <a:rPr lang="ru-RU" sz="4400" b="1" dirty="0" smtClean="0"/>
              <a:t>(</a:t>
            </a:r>
            <a:r>
              <a:rPr lang="en-US" sz="4400" b="1" dirty="0" smtClean="0"/>
              <a:t>x</a:t>
            </a:r>
            <a:r>
              <a:rPr lang="ru-RU" sz="4400" b="1" baseline="30000" dirty="0" smtClean="0"/>
              <a:t>2</a:t>
            </a:r>
            <a:r>
              <a:rPr lang="ru-RU" sz="4400" b="1" dirty="0" smtClean="0"/>
              <a:t>)</a:t>
            </a:r>
            <a:r>
              <a:rPr lang="ru-RU" sz="4400" b="1" baseline="30000" dirty="0" smtClean="0"/>
              <a:t>3</a:t>
            </a:r>
            <a:r>
              <a:rPr lang="ru-RU" sz="4400" b="1" dirty="0" smtClean="0"/>
              <a:t> </a:t>
            </a:r>
            <a:r>
              <a:rPr lang="en-US" sz="4400" b="1" dirty="0" smtClean="0"/>
              <a:t>·</a:t>
            </a:r>
            <a:r>
              <a:rPr lang="ru-RU" sz="4400" b="1" dirty="0" smtClean="0"/>
              <a:t> 5</a:t>
            </a:r>
            <a:r>
              <a:rPr lang="en-US" sz="4400" b="1" dirty="0" smtClean="0"/>
              <a:t>x</a:t>
            </a:r>
            <a:endParaRPr lang="ru-RU" sz="4400" b="1" dirty="0" smtClean="0"/>
          </a:p>
          <a:p>
            <a:pPr fontAlgn="base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Доклад &quot;Формирование речевой среды и развитие речевого общения во внеурочное время через работу классного руководителя&quot;. Подг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357430"/>
            <a:ext cx="3214710" cy="3660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29058" y="1357298"/>
            <a:ext cx="4929222" cy="46434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800" dirty="0" smtClean="0"/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Упростите выражение: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900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620" y="1643050"/>
            <a:ext cx="4857784" cy="474027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 smtClean="0"/>
              <a:t>2x(x</a:t>
            </a:r>
            <a:r>
              <a:rPr lang="en-US" sz="5400" b="1" baseline="30000" dirty="0" smtClean="0"/>
              <a:t>2</a:t>
            </a:r>
            <a:r>
              <a:rPr lang="en-US" sz="5400" b="1" dirty="0" smtClean="0"/>
              <a:t> – 4x)</a:t>
            </a:r>
            <a:endParaRPr lang="ru-RU" sz="5400" b="1" dirty="0" smtClean="0"/>
          </a:p>
          <a:p>
            <a:pPr algn="ctr">
              <a:buNone/>
            </a:pPr>
            <a:r>
              <a:rPr lang="en-US" sz="5400" b="1" dirty="0" smtClean="0"/>
              <a:t>-a</a:t>
            </a:r>
            <a:r>
              <a:rPr lang="en-US" sz="5400" b="1" baseline="30000" dirty="0" smtClean="0"/>
              <a:t>2</a:t>
            </a:r>
            <a:r>
              <a:rPr lang="en-US" sz="5400" b="1" dirty="0" smtClean="0"/>
              <a:t>(a + 8)</a:t>
            </a:r>
            <a:endParaRPr lang="ru-RU" sz="5400" b="1" dirty="0" smtClean="0"/>
          </a:p>
          <a:p>
            <a:pPr algn="ctr">
              <a:buNone/>
            </a:pPr>
            <a:r>
              <a:rPr lang="en-US" sz="5400" b="1" dirty="0" smtClean="0"/>
              <a:t>4y(y + y</a:t>
            </a:r>
            <a:r>
              <a:rPr lang="en-US" sz="5400" b="1" baseline="30000" dirty="0" smtClean="0"/>
              <a:t>3</a:t>
            </a:r>
            <a:r>
              <a:rPr lang="en-US" sz="5400" b="1" dirty="0" smtClean="0"/>
              <a:t>)</a:t>
            </a:r>
            <a:endParaRPr lang="ru-RU" sz="5400" b="1" dirty="0" smtClean="0"/>
          </a:p>
          <a:p>
            <a:pPr algn="ctr">
              <a:buNone/>
            </a:pPr>
            <a:r>
              <a:rPr lang="en-US" sz="5400" b="1" dirty="0" smtClean="0"/>
              <a:t>-p</a:t>
            </a:r>
            <a:r>
              <a:rPr lang="en-US" sz="5400" b="1" baseline="30000" dirty="0" smtClean="0"/>
              <a:t>2</a:t>
            </a:r>
            <a:r>
              <a:rPr lang="en-US" sz="5400" b="1" dirty="0" smtClean="0"/>
              <a:t>(2p – 4)</a:t>
            </a:r>
            <a:endParaRPr lang="ru-RU" sz="5400" b="1" dirty="0" smtClean="0"/>
          </a:p>
          <a:p>
            <a:pPr fontAlgn="base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Доклад &quot;Формирование речевой среды и развитие речевого общения во внеурочное время через работу классного руководителя&quot;. Подг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357430"/>
            <a:ext cx="3214710" cy="3660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357554" y="2214554"/>
            <a:ext cx="5500726" cy="257176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Замените * одночленом и получите тождество: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900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8992" y="1643051"/>
            <a:ext cx="5286412" cy="342902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800" b="1" dirty="0" smtClean="0"/>
          </a:p>
          <a:p>
            <a:pPr>
              <a:buNone/>
            </a:pPr>
            <a:r>
              <a:rPr lang="ru-RU" sz="4800" b="1" dirty="0" smtClean="0"/>
              <a:t>*(3х+5у) =6х+10у</a:t>
            </a:r>
          </a:p>
          <a:p>
            <a:pPr>
              <a:buNone/>
            </a:pPr>
            <a:r>
              <a:rPr lang="ru-RU" sz="4800" b="1" dirty="0" smtClean="0"/>
              <a:t>(х-3)*=2ху-6у</a:t>
            </a:r>
          </a:p>
          <a:p>
            <a:pPr fontAlgn="base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Доклад &quot;Формирование речевой среды и развитие речевого общения во внеурочное время через работу классного руководителя&quot;. Подг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857364"/>
            <a:ext cx="2714644" cy="3660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14414" y="1071546"/>
            <a:ext cx="7143800" cy="18573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sz="5300" b="1" dirty="0" smtClean="0">
                <a:solidFill>
                  <a:srgbClr val="FF0000"/>
                </a:solidFill>
              </a:rPr>
              <a:t>Биоритмы -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1543048"/>
          </a:xfrm>
        </p:spPr>
        <p:txBody>
          <a:bodyPr/>
          <a:lstStyle/>
          <a:p>
            <a:pPr algn="ctr">
              <a:buNone/>
            </a:pP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цикличность процессов в живом организме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13314" name="Picture 2" descr="Посмотри свой график биоритмов Твоя вселенн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500438"/>
            <a:ext cx="3857652" cy="2816087"/>
          </a:xfrm>
          <a:prstGeom prst="rect">
            <a:avLst/>
          </a:prstGeom>
          <a:noFill/>
        </p:spPr>
      </p:pic>
      <p:pic>
        <p:nvPicPr>
          <p:cNvPr id="13316" name="Picture 4" descr="Блог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500438"/>
            <a:ext cx="4000528" cy="28098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868346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Решите уравнение и узнайте: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285860"/>
            <a:ext cx="9143999" cy="2296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17463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prstClr val="black"/>
                </a:solidFill>
              </a:rPr>
              <a:t>в какое время у человека наивысшая работоспособность:</a:t>
            </a:r>
          </a:p>
          <a:p>
            <a:pPr marL="342900" lvl="0" indent="17463">
              <a:lnSpc>
                <a:spcPct val="80000"/>
              </a:lnSpc>
              <a:spcBef>
                <a:spcPct val="20000"/>
              </a:spcBef>
            </a:pPr>
            <a:endParaRPr lang="ru-RU" sz="3200" b="1" dirty="0" smtClean="0">
              <a:solidFill>
                <a:prstClr val="black"/>
              </a:solidFill>
            </a:endParaRPr>
          </a:p>
          <a:p>
            <a:pPr algn="ctr"/>
            <a:r>
              <a:rPr lang="ru-RU" sz="6000" b="1" dirty="0" smtClean="0">
                <a:solidFill>
                  <a:srgbClr val="002060"/>
                </a:solidFill>
              </a:rPr>
              <a:t>5</a:t>
            </a:r>
            <a:r>
              <a:rPr lang="en-US" sz="6000" b="1" dirty="0" smtClean="0">
                <a:solidFill>
                  <a:srgbClr val="002060"/>
                </a:solidFill>
              </a:rPr>
              <a:t>x</a:t>
            </a:r>
            <a:r>
              <a:rPr lang="ru-RU" sz="6000" b="1" dirty="0" smtClean="0">
                <a:solidFill>
                  <a:srgbClr val="002060"/>
                </a:solidFill>
              </a:rPr>
              <a:t> +3(</a:t>
            </a:r>
            <a:r>
              <a:rPr lang="en-US" sz="6000" b="1" dirty="0" smtClean="0">
                <a:solidFill>
                  <a:srgbClr val="002060"/>
                </a:solidFill>
              </a:rPr>
              <a:t>x</a:t>
            </a:r>
            <a:r>
              <a:rPr lang="ru-RU" sz="6000" b="1" dirty="0" smtClean="0">
                <a:solidFill>
                  <a:srgbClr val="002060"/>
                </a:solidFill>
              </a:rPr>
              <a:t>-1)=6</a:t>
            </a:r>
            <a:r>
              <a:rPr lang="en-US" sz="6000" b="1" dirty="0" smtClean="0">
                <a:solidFill>
                  <a:srgbClr val="002060"/>
                </a:solidFill>
              </a:rPr>
              <a:t>x</a:t>
            </a:r>
            <a:r>
              <a:rPr lang="ru-RU" sz="6000" b="1" dirty="0" smtClean="0">
                <a:solidFill>
                  <a:srgbClr val="002060"/>
                </a:solidFill>
              </a:rPr>
              <a:t>+19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3643314"/>
            <a:ext cx="242889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Ответ:  11</a:t>
            </a:r>
            <a:endParaRPr kumimoji="0" lang="ru-RU" sz="30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один &quot; Страница 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000504"/>
            <a:ext cx="3238500" cy="2381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Решите уравнение и узнайте: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714356"/>
            <a:ext cx="9144000" cy="2880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dirty="0" smtClean="0">
                <a:solidFill>
                  <a:prstClr val="black"/>
                </a:solidFill>
              </a:rPr>
              <a:t> </a:t>
            </a:r>
            <a:endParaRPr lang="ru-RU" sz="3200" i="1" dirty="0" smtClean="0">
              <a:solidFill>
                <a:prstClr val="black"/>
              </a:solidFill>
            </a:endParaRPr>
          </a:p>
          <a:p>
            <a:pPr marL="360363" lvl="0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prstClr val="black"/>
                </a:solidFill>
              </a:rPr>
              <a:t>в какое время у человека наибольшее утомление:</a:t>
            </a:r>
          </a:p>
          <a:p>
            <a:pPr marL="360363" lvl="0">
              <a:lnSpc>
                <a:spcPct val="80000"/>
              </a:lnSpc>
              <a:spcBef>
                <a:spcPct val="20000"/>
              </a:spcBef>
            </a:pPr>
            <a:endParaRPr lang="ru-RU" sz="3200" b="1" dirty="0" smtClean="0">
              <a:solidFill>
                <a:prstClr val="black"/>
              </a:solidFill>
            </a:endParaRPr>
          </a:p>
          <a:p>
            <a:pPr algn="ctr"/>
            <a:r>
              <a:rPr lang="ru-RU" sz="6600" b="1" dirty="0" smtClean="0">
                <a:solidFill>
                  <a:srgbClr val="002060"/>
                </a:solidFill>
              </a:rPr>
              <a:t>8(</a:t>
            </a:r>
            <a:r>
              <a:rPr lang="en-US" sz="6600" b="1" dirty="0" smtClean="0">
                <a:solidFill>
                  <a:srgbClr val="002060"/>
                </a:solidFill>
              </a:rPr>
              <a:t>y</a:t>
            </a:r>
            <a:r>
              <a:rPr lang="ru-RU" sz="6600" b="1" dirty="0" smtClean="0">
                <a:solidFill>
                  <a:srgbClr val="002060"/>
                </a:solidFill>
              </a:rPr>
              <a:t>-1)-3(2</a:t>
            </a:r>
            <a:r>
              <a:rPr lang="en-US" sz="6600" b="1" dirty="0" smtClean="0">
                <a:solidFill>
                  <a:srgbClr val="002060"/>
                </a:solidFill>
              </a:rPr>
              <a:t>y</a:t>
            </a:r>
            <a:r>
              <a:rPr lang="ru-RU" sz="6600" b="1" dirty="0" smtClean="0">
                <a:solidFill>
                  <a:srgbClr val="002060"/>
                </a:solidFill>
              </a:rPr>
              <a:t>+3)=13</a:t>
            </a:r>
            <a:endParaRPr lang="ru-RU" sz="6600" b="1" dirty="0">
              <a:solidFill>
                <a:srgbClr val="002060"/>
              </a:solidFill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57158" y="2857496"/>
            <a:ext cx="2786082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Ответ:  15</a:t>
            </a:r>
            <a:endParaRPr kumimoji="0" lang="ru-RU" sz="3000" b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Продам Учеба в Киеве. Доска объявлений. Куплю Учеба. Бесплатные объявлен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714752"/>
            <a:ext cx="4071966" cy="27062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401</Words>
  <Application>Microsoft Office PowerPoint</Application>
  <PresentationFormat>Экран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Проверка домашнего задания: </vt:lpstr>
      <vt:lpstr>Девиз урока:</vt:lpstr>
      <vt:lpstr>Цели урока:</vt:lpstr>
      <vt:lpstr> Выполните умножение одночленов:   </vt:lpstr>
      <vt:lpstr>  Упростите выражение:   </vt:lpstr>
      <vt:lpstr>   Замените * одночленом и получите тождество:    </vt:lpstr>
      <vt:lpstr> Биоритмы -  </vt:lpstr>
      <vt:lpstr>Решите уравнение и узнайте: </vt:lpstr>
      <vt:lpstr>Решите уравнение и узнайте: </vt:lpstr>
      <vt:lpstr>Решите уравнение и узнайте: </vt:lpstr>
      <vt:lpstr>Решите уравнение и узнайте: </vt:lpstr>
      <vt:lpstr>Цвет  и  настроение:</vt:lpstr>
      <vt:lpstr>Цвет  и  настроение:</vt:lpstr>
      <vt:lpstr>Цвет  и  настроение:</vt:lpstr>
      <vt:lpstr>Цвет  и  настроение:</vt:lpstr>
      <vt:lpstr>Домашнее задание: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USER</cp:lastModifiedBy>
  <cp:revision>77</cp:revision>
  <dcterms:created xsi:type="dcterms:W3CDTF">2014-04-08T17:50:34Z</dcterms:created>
  <dcterms:modified xsi:type="dcterms:W3CDTF">2020-02-20T08:23:47Z</dcterms:modified>
</cp:coreProperties>
</file>