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62" r:id="rId6"/>
    <p:sldId id="263" r:id="rId7"/>
    <p:sldId id="266" r:id="rId8"/>
    <p:sldId id="267" r:id="rId9"/>
    <p:sldId id="269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F5F-7070-4BE9-ADAC-B096400B9736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C38B-0D03-4D3C-BD9D-34E79A0937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F5F-7070-4BE9-ADAC-B096400B9736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C38B-0D03-4D3C-BD9D-34E79A0937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F5F-7070-4BE9-ADAC-B096400B9736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C38B-0D03-4D3C-BD9D-34E79A0937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F5F-7070-4BE9-ADAC-B096400B9736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C38B-0D03-4D3C-BD9D-34E79A0937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F5F-7070-4BE9-ADAC-B096400B9736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C38B-0D03-4D3C-BD9D-34E79A0937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F5F-7070-4BE9-ADAC-B096400B9736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C38B-0D03-4D3C-BD9D-34E79A0937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F5F-7070-4BE9-ADAC-B096400B9736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C38B-0D03-4D3C-BD9D-34E79A0937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F5F-7070-4BE9-ADAC-B096400B9736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C38B-0D03-4D3C-BD9D-34E79A0937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F5F-7070-4BE9-ADAC-B096400B9736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C38B-0D03-4D3C-BD9D-34E79A0937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F5F-7070-4BE9-ADAC-B096400B9736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C38B-0D03-4D3C-BD9D-34E79A0937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F5F-7070-4BE9-ADAC-B096400B9736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C38B-0D03-4D3C-BD9D-34E79A0937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1F5F-7070-4BE9-ADAC-B096400B9736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4C38B-0D03-4D3C-BD9D-34E79A0937B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4"/>
            <a:ext cx="7772400" cy="3857651"/>
          </a:xfrm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chemeClr val="accent4">
                    <a:lumMod val="50000"/>
                  </a:schemeClr>
                </a:solidFill>
              </a:rPr>
              <a:t>Сравнительный оборот. Отсутствие или наличие запятой перед союзом КАК.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72074"/>
            <a:ext cx="6400800" cy="566726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1428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71480"/>
            <a:ext cx="8429684" cy="6072230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Оборот с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КАК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имеет обстоятельственное значение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(как?),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и его можно заменить </a:t>
            </a:r>
          </a:p>
          <a:p>
            <a:pPr algn="l">
              <a:spcBef>
                <a:spcPts val="0"/>
              </a:spcBef>
            </a:pPr>
            <a:r>
              <a:rPr lang="ru-RU" b="1" dirty="0" err="1">
                <a:solidFill>
                  <a:schemeClr val="accent4">
                    <a:lumMod val="50000"/>
                  </a:schemeClr>
                </a:solidFill>
              </a:rPr>
              <a:t>сущ-ым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в </a:t>
            </a:r>
            <a:r>
              <a:rPr lang="ru-RU" b="1" dirty="0" err="1">
                <a:solidFill>
                  <a:schemeClr val="accent4">
                    <a:lumMod val="50000"/>
                  </a:schemeClr>
                </a:solidFill>
              </a:rPr>
              <a:t>Тв.п.или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наречием. </a:t>
            </a:r>
          </a:p>
          <a:p>
            <a:pPr algn="l">
              <a:spcBef>
                <a:spcPts val="0"/>
              </a:spcBef>
            </a:pP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  <a:p>
            <a:pPr algn="l"/>
            <a:r>
              <a:rPr lang="ru-RU" sz="4400" b="1" i="1" dirty="0">
                <a:solidFill>
                  <a:srgbClr val="C00000"/>
                </a:solidFill>
              </a:rPr>
              <a:t>Как камень </a:t>
            </a:r>
            <a:r>
              <a:rPr lang="ru-RU" sz="4400" b="1" dirty="0">
                <a:solidFill>
                  <a:srgbClr val="C00000"/>
                </a:solidFill>
              </a:rPr>
              <a:t>упал сокол на землю </a:t>
            </a:r>
            <a:r>
              <a:rPr lang="ru-RU" sz="4400" b="1" i="1" dirty="0">
                <a:solidFill>
                  <a:srgbClr val="C00000"/>
                </a:solidFill>
              </a:rPr>
              <a:t>(камнем).</a:t>
            </a:r>
            <a:r>
              <a:rPr lang="ru-RU" sz="4400" b="1" dirty="0">
                <a:solidFill>
                  <a:srgbClr val="C00000"/>
                </a:solidFill>
              </a:rPr>
              <a:t> </a:t>
            </a:r>
          </a:p>
          <a:p>
            <a:pPr algn="l"/>
            <a:r>
              <a:rPr lang="ru-RU" sz="4400" b="1" i="1" dirty="0">
                <a:solidFill>
                  <a:srgbClr val="C00000"/>
                </a:solidFill>
              </a:rPr>
              <a:t>Как демон </a:t>
            </a:r>
            <a:r>
              <a:rPr lang="ru-RU" sz="4400" b="1" dirty="0">
                <a:solidFill>
                  <a:srgbClr val="C00000"/>
                </a:solidFill>
              </a:rPr>
              <a:t>коварна и зла (демонически коварна).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78581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Запятая перед союзом КАК ставится: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143932" cy="4857784"/>
          </a:xfrm>
        </p:spPr>
        <p:txBody>
          <a:bodyPr/>
          <a:lstStyle/>
          <a:p>
            <a:pPr algn="l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Сравнительный оборот относится к глаголу или деепричастию и выражает сравнение с оттенком обстоятельства образа действия:</a:t>
            </a:r>
          </a:p>
          <a:p>
            <a:pPr algn="l"/>
            <a:r>
              <a:rPr lang="ru-RU" sz="4000" b="1" i="1" u="dotDashHeavy" dirty="0">
                <a:solidFill>
                  <a:srgbClr val="C00000"/>
                </a:solidFill>
              </a:rPr>
              <a:t>Как зебру</a:t>
            </a:r>
            <a:r>
              <a:rPr lang="ru-RU" sz="4000" b="1" dirty="0">
                <a:solidFill>
                  <a:srgbClr val="C00000"/>
                </a:solidFill>
              </a:rPr>
              <a:t>, землю </a:t>
            </a:r>
            <a:r>
              <a:rPr lang="ru-RU" sz="4000" b="1" dirty="0" err="1">
                <a:solidFill>
                  <a:srgbClr val="C00000"/>
                </a:solidFill>
              </a:rPr>
              <a:t>полосатит</a:t>
            </a:r>
            <a:r>
              <a:rPr lang="ru-RU" sz="4000" b="1" dirty="0">
                <a:solidFill>
                  <a:srgbClr val="C00000"/>
                </a:solidFill>
              </a:rPr>
              <a:t> тень от ползучих облаков.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7"/>
            <a:ext cx="7772400" cy="42862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000108"/>
            <a:ext cx="7786742" cy="5357850"/>
          </a:xfrm>
        </p:spPr>
        <p:txBody>
          <a:bodyPr/>
          <a:lstStyle/>
          <a:p>
            <a:pPr algn="l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Оборот с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КАК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относится к прилагательному и показывает сходство двух предметов (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как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можно заменить словом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точно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):</a:t>
            </a:r>
          </a:p>
          <a:p>
            <a:pPr algn="l"/>
            <a:r>
              <a:rPr lang="ru-RU" sz="4400" b="1" dirty="0">
                <a:solidFill>
                  <a:srgbClr val="C00000"/>
                </a:solidFill>
              </a:rPr>
              <a:t>Белая, </a:t>
            </a:r>
            <a:r>
              <a:rPr lang="ru-RU" sz="4400" b="1" i="1" u="dotDashHeavy" dirty="0">
                <a:solidFill>
                  <a:srgbClr val="C00000"/>
                </a:solidFill>
              </a:rPr>
              <a:t>как первый снег</a:t>
            </a:r>
            <a:r>
              <a:rPr lang="ru-RU" sz="4400" b="1" dirty="0">
                <a:solidFill>
                  <a:srgbClr val="C00000"/>
                </a:solidFill>
              </a:rPr>
              <a:t>, одинокая чайка мелькала в синеве неба</a:t>
            </a:r>
            <a:r>
              <a:rPr lang="ru-RU" sz="4000" b="1" dirty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428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714356"/>
            <a:ext cx="8143932" cy="5500726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Оборот с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КАК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 в составе приложения с причинным значением (= будучи, потому что), можно заменить придаточным:</a:t>
            </a:r>
          </a:p>
          <a:p>
            <a:pPr algn="l"/>
            <a:r>
              <a:rPr lang="ru-RU" sz="4400" b="1" dirty="0">
                <a:solidFill>
                  <a:srgbClr val="C00000"/>
                </a:solidFill>
              </a:rPr>
              <a:t>Он, </a:t>
            </a:r>
            <a:r>
              <a:rPr lang="ru-RU" sz="4400" b="1" i="1" u="wavy" dirty="0">
                <a:solidFill>
                  <a:srgbClr val="C00000"/>
                </a:solidFill>
              </a:rPr>
              <a:t>как специалист</a:t>
            </a:r>
            <a:r>
              <a:rPr lang="ru-RU" sz="4400" b="1" dirty="0">
                <a:solidFill>
                  <a:srgbClr val="C00000"/>
                </a:solidFill>
              </a:rPr>
              <a:t>, быстро нашёл неисправность.</a:t>
            </a:r>
          </a:p>
          <a:p>
            <a:pPr algn="l"/>
            <a:r>
              <a:rPr lang="ru-RU" sz="4400" b="1" dirty="0">
                <a:solidFill>
                  <a:srgbClr val="C00000"/>
                </a:solidFill>
              </a:rPr>
              <a:t>Этот подарок, </a:t>
            </a:r>
            <a:r>
              <a:rPr lang="ru-RU" sz="4400" b="1" i="1" u="wavy" dirty="0">
                <a:solidFill>
                  <a:srgbClr val="C00000"/>
                </a:solidFill>
              </a:rPr>
              <a:t>как память о встрече</a:t>
            </a:r>
            <a:r>
              <a:rPr lang="ru-RU" sz="4400" b="1" dirty="0">
                <a:solidFill>
                  <a:srgbClr val="C00000"/>
                </a:solidFill>
              </a:rPr>
              <a:t>, мне очень дорог.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428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501122" cy="5786478"/>
          </a:xfrm>
        </p:spPr>
        <p:txBody>
          <a:bodyPr/>
          <a:lstStyle/>
          <a:p>
            <a:pPr algn="l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Обороту с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КАК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предшествуют указательные слова: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то(тот), столько, такой, таков, так, так же</a:t>
            </a:r>
          </a:p>
          <a:p>
            <a:pPr algn="l"/>
            <a:r>
              <a:rPr lang="ru-RU" sz="4400" b="1" dirty="0">
                <a:solidFill>
                  <a:srgbClr val="C00000"/>
                </a:solidFill>
              </a:rPr>
              <a:t>Я всё сделал </a:t>
            </a:r>
            <a:r>
              <a:rPr lang="ru-RU" sz="4400" b="1" u="sng" dirty="0">
                <a:solidFill>
                  <a:srgbClr val="C00000"/>
                </a:solidFill>
              </a:rPr>
              <a:t>так же</a:t>
            </a:r>
            <a:r>
              <a:rPr lang="ru-RU" sz="4400" b="1" i="1" dirty="0">
                <a:solidFill>
                  <a:srgbClr val="C00000"/>
                </a:solidFill>
              </a:rPr>
              <a:t>, </a:t>
            </a:r>
            <a:r>
              <a:rPr lang="ru-RU" sz="4400" b="1" i="1" dirty="0">
                <a:solidFill>
                  <a:schemeClr val="accent4">
                    <a:lumMod val="50000"/>
                  </a:schemeClr>
                </a:solidFill>
              </a:rPr>
              <a:t>как</a:t>
            </a:r>
            <a:r>
              <a:rPr lang="ru-RU" sz="4400" b="1" i="1" dirty="0">
                <a:solidFill>
                  <a:srgbClr val="C00000"/>
                </a:solidFill>
              </a:rPr>
              <a:t> он.</a:t>
            </a:r>
          </a:p>
          <a:p>
            <a:pPr algn="l"/>
            <a:r>
              <a:rPr lang="ru-RU" sz="4400" b="1" u="sng" dirty="0">
                <a:solidFill>
                  <a:srgbClr val="C00000"/>
                </a:solidFill>
              </a:rPr>
              <a:t>Таких</a:t>
            </a:r>
            <a:r>
              <a:rPr lang="ru-RU" sz="4400" b="1" i="1" dirty="0">
                <a:solidFill>
                  <a:srgbClr val="C00000"/>
                </a:solidFill>
              </a:rPr>
              <a:t>, </a:t>
            </a:r>
            <a:r>
              <a:rPr lang="ru-RU" sz="4400" b="1" i="1" dirty="0">
                <a:solidFill>
                  <a:schemeClr val="accent4">
                    <a:lumMod val="50000"/>
                  </a:schemeClr>
                </a:solidFill>
              </a:rPr>
              <a:t>как</a:t>
            </a:r>
            <a:r>
              <a:rPr lang="ru-RU" sz="4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4400" b="1" i="1" dirty="0">
                <a:solidFill>
                  <a:srgbClr val="C00000"/>
                </a:solidFill>
              </a:rPr>
              <a:t>он, </a:t>
            </a:r>
            <a:r>
              <a:rPr lang="ru-RU" sz="4400" b="1" dirty="0">
                <a:solidFill>
                  <a:srgbClr val="C00000"/>
                </a:solidFill>
              </a:rPr>
              <a:t>множество, они вертятся на вашей дороге и завывают что-то заученное</a:t>
            </a:r>
            <a:r>
              <a:rPr lang="ru-RU" sz="4400" b="1" i="1" dirty="0">
                <a:solidFill>
                  <a:srgbClr val="C00000"/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7143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571480"/>
            <a:ext cx="8215370" cy="5786478"/>
          </a:xfrm>
        </p:spPr>
        <p:txBody>
          <a:bodyPr/>
          <a:lstStyle/>
          <a:p>
            <a:pPr algn="l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Сравнительный оборот, начинающийся сочетанием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КАК И.</a:t>
            </a:r>
            <a:r>
              <a:rPr lang="ru-RU" i="1" dirty="0"/>
              <a:t> </a:t>
            </a:r>
          </a:p>
          <a:p>
            <a:pPr algn="l"/>
            <a:r>
              <a:rPr lang="ru-RU" sz="4400" b="1" dirty="0">
                <a:solidFill>
                  <a:srgbClr val="C00000"/>
                </a:solidFill>
              </a:rPr>
              <a:t>Сегодня</a:t>
            </a:r>
            <a:r>
              <a:rPr lang="ru-RU" sz="4400" b="1" i="1" dirty="0">
                <a:solidFill>
                  <a:srgbClr val="C00000"/>
                </a:solidFill>
              </a:rPr>
              <a:t>,</a:t>
            </a:r>
            <a:r>
              <a:rPr lang="ru-RU" sz="4400" b="1" i="1" u="dotDashHeavy" dirty="0">
                <a:solidFill>
                  <a:srgbClr val="C00000"/>
                </a:solidFill>
              </a:rPr>
              <a:t> как и </a:t>
            </a:r>
            <a:r>
              <a:rPr lang="ru-RU" sz="4400" b="1" i="1" u="dotDashHeavy" dirty="0" err="1">
                <a:solidFill>
                  <a:srgbClr val="C00000"/>
                </a:solidFill>
              </a:rPr>
              <a:t>вчера,</a:t>
            </a:r>
            <a:r>
              <a:rPr lang="ru-RU" sz="4400" b="1" dirty="0" err="1">
                <a:solidFill>
                  <a:srgbClr val="C00000"/>
                </a:solidFill>
              </a:rPr>
              <a:t>льёт</a:t>
            </a:r>
            <a:r>
              <a:rPr lang="ru-RU" sz="4400" b="1" dirty="0">
                <a:solidFill>
                  <a:srgbClr val="C00000"/>
                </a:solidFill>
              </a:rPr>
              <a:t> дождь.</a:t>
            </a:r>
          </a:p>
          <a:p>
            <a:pPr algn="l"/>
            <a:r>
              <a:rPr lang="ru-RU" sz="4400" b="1" dirty="0">
                <a:solidFill>
                  <a:srgbClr val="C00000"/>
                </a:solidFill>
              </a:rPr>
              <a:t>Все её [Ахматовой] книги с надписями, </a:t>
            </a:r>
            <a:r>
              <a:rPr lang="ru-RU" sz="4400" b="1" i="1" u="dotDashHeavy" dirty="0">
                <a:solidFill>
                  <a:srgbClr val="C00000"/>
                </a:solidFill>
              </a:rPr>
              <a:t>как и книги других поэтов</a:t>
            </a:r>
            <a:r>
              <a:rPr lang="ru-RU" sz="4400" b="1" dirty="0">
                <a:solidFill>
                  <a:srgbClr val="C00000"/>
                </a:solidFill>
              </a:rPr>
              <a:t>, я бережно сохранила.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21431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571480"/>
            <a:ext cx="8072494" cy="5643602"/>
          </a:xfrm>
        </p:spPr>
        <p:txBody>
          <a:bodyPr/>
          <a:lstStyle/>
          <a:p>
            <a:pPr algn="l"/>
            <a:r>
              <a:rPr lang="ru-RU" b="1" u="sng" dirty="0">
                <a:solidFill>
                  <a:schemeClr val="accent4">
                    <a:lumMod val="50000"/>
                  </a:schemeClr>
                </a:solidFill>
              </a:rPr>
              <a:t>Запятая не ставится: </a:t>
            </a:r>
          </a:p>
          <a:p>
            <a:pPr algn="l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Оборот с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КАК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является сказуемым или входит в состав сказуемого. </a:t>
            </a:r>
          </a:p>
          <a:p>
            <a:pPr algn="l"/>
            <a:r>
              <a:rPr lang="ru-RU" sz="4400" b="1" u="sng" dirty="0">
                <a:solidFill>
                  <a:srgbClr val="C00000"/>
                </a:solidFill>
              </a:rPr>
              <a:t>Настя</a:t>
            </a:r>
            <a:r>
              <a:rPr lang="ru-RU" sz="4400" b="1" i="1" dirty="0">
                <a:solidFill>
                  <a:srgbClr val="C00000"/>
                </a:solidFill>
              </a:rPr>
              <a:t> </a:t>
            </a:r>
            <a:r>
              <a:rPr lang="ru-RU" sz="4400" b="1" u="dbl" dirty="0">
                <a:solidFill>
                  <a:srgbClr val="C00000"/>
                </a:solidFill>
              </a:rPr>
              <a:t>была как золотая курочка на высоких ножках.</a:t>
            </a:r>
          </a:p>
          <a:p>
            <a:pPr algn="l"/>
            <a:r>
              <a:rPr lang="ru-RU" sz="4400" b="1" dirty="0">
                <a:solidFill>
                  <a:srgbClr val="C00000"/>
                </a:solidFill>
              </a:rPr>
              <a:t>Наш </a:t>
            </a:r>
            <a:r>
              <a:rPr lang="ru-RU" sz="4400" b="1" u="sng" dirty="0">
                <a:solidFill>
                  <a:srgbClr val="C00000"/>
                </a:solidFill>
              </a:rPr>
              <a:t>двор</a:t>
            </a:r>
            <a:r>
              <a:rPr lang="ru-RU" sz="4400" b="1" dirty="0">
                <a:solidFill>
                  <a:srgbClr val="C00000"/>
                </a:solidFill>
              </a:rPr>
              <a:t> </a:t>
            </a:r>
            <a:r>
              <a:rPr lang="ru-RU" sz="4400" b="1" u="dbl" dirty="0">
                <a:solidFill>
                  <a:srgbClr val="C00000"/>
                </a:solidFill>
              </a:rPr>
              <a:t>как сад.</a:t>
            </a:r>
          </a:p>
          <a:p>
            <a:pPr algn="l"/>
            <a:r>
              <a:rPr lang="ru-RU" sz="4400" b="1" dirty="0">
                <a:solidFill>
                  <a:srgbClr val="C00000"/>
                </a:solidFill>
              </a:rPr>
              <a:t>У мальчишки </a:t>
            </a:r>
            <a:r>
              <a:rPr lang="ru-RU" sz="4400" b="1" u="sng" dirty="0">
                <a:solidFill>
                  <a:srgbClr val="C00000"/>
                </a:solidFill>
              </a:rPr>
              <a:t>волосы</a:t>
            </a:r>
            <a:r>
              <a:rPr lang="ru-RU" sz="4400" b="1" dirty="0">
                <a:solidFill>
                  <a:srgbClr val="C00000"/>
                </a:solidFill>
              </a:rPr>
              <a:t>  </a:t>
            </a:r>
            <a:r>
              <a:rPr lang="ru-RU" sz="4400" b="1" u="dbl" dirty="0">
                <a:solidFill>
                  <a:srgbClr val="C00000"/>
                </a:solidFill>
              </a:rPr>
              <a:t>как солома.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28575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714356"/>
            <a:ext cx="8286808" cy="5572164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Оборот с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КАК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входит в состав фразеологизма:</a:t>
            </a:r>
          </a:p>
          <a:p>
            <a:pPr algn="l"/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как ни в чем не бывало, не иначе как, </a:t>
            </a:r>
            <a:br>
              <a:rPr lang="ru-RU" b="1" i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побледнел как смерть, как на ладони, </a:t>
            </a:r>
            <a:br>
              <a:rPr lang="ru-RU" b="1" i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как небо и земля, как маков цвет, как зеницу ока, как в сказке, как угорелый, как свои пять пальцев и др</a:t>
            </a:r>
            <a:r>
              <a:rPr lang="ru-RU" i="1" dirty="0"/>
              <a:t>. </a:t>
            </a:r>
          </a:p>
          <a:p>
            <a:pPr algn="l"/>
            <a:r>
              <a:rPr lang="ru-RU" sz="4400" b="1" dirty="0">
                <a:solidFill>
                  <a:srgbClr val="C00000"/>
                </a:solidFill>
              </a:rPr>
              <a:t>Однажды ночью шумел ветер, лил дождь </a:t>
            </a:r>
            <a:r>
              <a:rPr lang="ru-RU" sz="4400" b="1" i="1" u="dotDashHeavy" dirty="0">
                <a:solidFill>
                  <a:srgbClr val="C00000"/>
                </a:solidFill>
              </a:rPr>
              <a:t>как из ведра.</a:t>
            </a:r>
            <a:r>
              <a:rPr lang="ru-RU" sz="4400" dirty="0">
                <a:solidFill>
                  <a:srgbClr val="C00000"/>
                </a:solidFill>
              </a:rPr>
              <a:t>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89"/>
            <a:ext cx="7772400" cy="14287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286808" cy="5857916"/>
          </a:xfrm>
        </p:spPr>
        <p:txBody>
          <a:bodyPr/>
          <a:lstStyle/>
          <a:p>
            <a:pPr algn="l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Оборот с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КАК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близок по значению «в качестве», «в роли» (признак временный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)</a:t>
            </a:r>
            <a:r>
              <a:rPr lang="ru-RU" dirty="0"/>
              <a:t>. </a:t>
            </a:r>
            <a:r>
              <a:rPr lang="ru-RU" sz="4400" b="1" dirty="0">
                <a:solidFill>
                  <a:srgbClr val="C00000"/>
                </a:solidFill>
              </a:rPr>
              <a:t>Березовый сок полезен </a:t>
            </a:r>
            <a:r>
              <a:rPr lang="ru-RU" sz="4400" b="1" i="1" dirty="0">
                <a:solidFill>
                  <a:srgbClr val="C00000"/>
                </a:solidFill>
              </a:rPr>
              <a:t>как общеукрепляющее средство</a:t>
            </a:r>
            <a:r>
              <a:rPr lang="ru-RU" sz="4400" b="1" dirty="0">
                <a:solidFill>
                  <a:srgbClr val="C00000"/>
                </a:solidFill>
              </a:rPr>
              <a:t>. </a:t>
            </a:r>
          </a:p>
          <a:p>
            <a:pPr algn="l"/>
            <a:r>
              <a:rPr lang="ru-RU" sz="4400" b="1" dirty="0">
                <a:solidFill>
                  <a:srgbClr val="C00000"/>
                </a:solidFill>
              </a:rPr>
              <a:t>Он был вызван на суд </a:t>
            </a:r>
            <a:r>
              <a:rPr lang="ru-RU" sz="4400" b="1" i="1" dirty="0">
                <a:solidFill>
                  <a:srgbClr val="C00000"/>
                </a:solidFill>
              </a:rPr>
              <a:t>как свидетель.</a:t>
            </a:r>
          </a:p>
          <a:p>
            <a:pPr algn="l"/>
            <a:r>
              <a:rPr lang="ru-RU" sz="4400" b="1" dirty="0">
                <a:solidFill>
                  <a:srgbClr val="C00000"/>
                </a:solidFill>
              </a:rPr>
              <a:t>Это подарок мне дорог </a:t>
            </a:r>
            <a:r>
              <a:rPr lang="ru-RU" sz="4400" b="1" i="1" dirty="0">
                <a:solidFill>
                  <a:srgbClr val="C00000"/>
                </a:solidFill>
              </a:rPr>
              <a:t>как память.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388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Сравнительный оборот. Отсутствие или наличие запятой перед союзом КАК.</vt:lpstr>
      <vt:lpstr>Запятая перед союзом КАК ставится: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Саша</dc:creator>
  <cp:lastModifiedBy>лицеист</cp:lastModifiedBy>
  <cp:revision>15</cp:revision>
  <dcterms:created xsi:type="dcterms:W3CDTF">2013-03-10T15:22:02Z</dcterms:created>
  <dcterms:modified xsi:type="dcterms:W3CDTF">2020-03-25T10:09:53Z</dcterms:modified>
</cp:coreProperties>
</file>