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3" r:id="rId5"/>
    <p:sldId id="264" r:id="rId6"/>
    <p:sldId id="265" r:id="rId7"/>
    <p:sldId id="266" r:id="rId8"/>
    <p:sldId id="259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8CB1B-8C89-4FEE-BABF-C97E462EFB52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574CB-27B7-4E03-9F09-18E9FB70C6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0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574CB-27B7-4E03-9F09-18E9FB70C64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22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Гражданские правоотношения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684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FF0000"/>
                </a:solidFill>
              </a:rPr>
              <a:t>Гражданское право </a:t>
            </a:r>
            <a:r>
              <a:rPr lang="ru-RU" sz="2800" dirty="0">
                <a:solidFill>
                  <a:prstClr val="black"/>
                </a:solidFill>
              </a:rPr>
              <a:t>– это отрасль права, которая регулирует имущественные и личные неимущественные отношения граждан</a:t>
            </a:r>
            <a:r>
              <a:rPr lang="ru-RU" sz="2800" dirty="0" smtClean="0">
                <a:solidFill>
                  <a:prstClr val="black"/>
                </a:solidFill>
              </a:rPr>
              <a:t>.</a:t>
            </a:r>
            <a:br>
              <a:rPr lang="ru-RU" sz="2800" dirty="0" smtClean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/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3100" b="1" u="sng" dirty="0" smtClean="0">
                <a:solidFill>
                  <a:prstClr val="black"/>
                </a:solidFill>
              </a:rPr>
              <a:t>Что регулирует?</a:t>
            </a:r>
            <a:br>
              <a:rPr lang="ru-RU" sz="3100" b="1" u="sng" dirty="0" smtClean="0">
                <a:solidFill>
                  <a:prstClr val="black"/>
                </a:solidFill>
              </a:rPr>
            </a:br>
            <a:endParaRPr lang="ru-RU" sz="31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Имущественные отношения </a:t>
            </a:r>
            <a:r>
              <a:rPr lang="ru-RU" dirty="0" smtClean="0"/>
              <a:t>(материальные блага)</a:t>
            </a:r>
          </a:p>
          <a:p>
            <a:pPr>
              <a:buFontTx/>
              <a:buChar char="-"/>
            </a:pPr>
            <a:r>
              <a:rPr lang="ru-RU" dirty="0" smtClean="0"/>
              <a:t>Вещи</a:t>
            </a:r>
          </a:p>
          <a:p>
            <a:pPr>
              <a:buFontTx/>
              <a:buChar char="-"/>
            </a:pPr>
            <a:r>
              <a:rPr lang="ru-RU" dirty="0" smtClean="0"/>
              <a:t>Работы</a:t>
            </a:r>
          </a:p>
          <a:p>
            <a:pPr>
              <a:buFontTx/>
              <a:buChar char="-"/>
            </a:pPr>
            <a:r>
              <a:rPr lang="ru-RU" dirty="0" smtClean="0"/>
              <a:t>Бытовые услуги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2204864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Неимущественные отношения </a:t>
            </a:r>
          </a:p>
          <a:p>
            <a:pPr marL="0" indent="0">
              <a:buNone/>
            </a:pPr>
            <a:r>
              <a:rPr lang="ru-RU" dirty="0" smtClean="0"/>
              <a:t>(нематериальные блага)</a:t>
            </a:r>
          </a:p>
          <a:p>
            <a:pPr>
              <a:buFontTx/>
              <a:buChar char="-"/>
            </a:pPr>
            <a:r>
              <a:rPr lang="ru-RU" dirty="0" smtClean="0"/>
              <a:t>Изобретения</a:t>
            </a:r>
          </a:p>
          <a:p>
            <a:pPr>
              <a:buFontTx/>
              <a:buChar char="-"/>
            </a:pPr>
            <a:r>
              <a:rPr lang="ru-RU" dirty="0" smtClean="0"/>
              <a:t>Произведения науки, литературы, искусства</a:t>
            </a:r>
          </a:p>
          <a:p>
            <a:pPr>
              <a:buFontTx/>
              <a:buChar char="-"/>
            </a:pPr>
            <a:r>
              <a:rPr lang="ru-RU" dirty="0" smtClean="0"/>
              <a:t>неприкосновенность частной жизни.</a:t>
            </a:r>
            <a:endParaRPr lang="ru-RU" dirty="0"/>
          </a:p>
        </p:txBody>
      </p:sp>
      <p:cxnSp>
        <p:nvCxnSpPr>
          <p:cNvPr id="6" name="Прямая со стрелкой 5"/>
          <p:cNvCxnSpPr>
            <a:endCxn id="3" idx="0"/>
          </p:cNvCxnSpPr>
          <p:nvPr/>
        </p:nvCxnSpPr>
        <p:spPr>
          <a:xfrm flipH="1">
            <a:off x="2414836" y="2060848"/>
            <a:ext cx="5729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940152" y="2060848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9866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prstClr val="black"/>
                </a:solidFill>
              </a:rPr>
              <a:t>Участники (</a:t>
            </a:r>
            <a:r>
              <a:rPr lang="ru-RU" sz="4000" b="1" i="1" u="sng" dirty="0">
                <a:solidFill>
                  <a:schemeClr val="accent2">
                    <a:lumMod val="75000"/>
                  </a:schemeClr>
                </a:solidFill>
              </a:rPr>
              <a:t>субъекты</a:t>
            </a:r>
            <a:r>
              <a:rPr lang="ru-RU" sz="4000" b="1" i="1" dirty="0">
                <a:solidFill>
                  <a:prstClr val="black"/>
                </a:solidFill>
              </a:rPr>
              <a:t>) </a:t>
            </a:r>
            <a:r>
              <a:rPr lang="ru-RU" sz="4000" dirty="0">
                <a:solidFill>
                  <a:prstClr val="black"/>
                </a:solidFill>
              </a:rPr>
              <a:t>гражданских правоотношений.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2132856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Физические лица </a:t>
            </a:r>
          </a:p>
          <a:p>
            <a:pPr marL="0" indent="0" algn="ctr">
              <a:buNone/>
            </a:pPr>
            <a:r>
              <a:rPr lang="ru-RU" dirty="0" smtClean="0"/>
              <a:t>(граждане)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60848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Юридические лица </a:t>
            </a:r>
          </a:p>
          <a:p>
            <a:pPr marL="0" indent="0" algn="ctr">
              <a:buNone/>
            </a:pPr>
            <a:r>
              <a:rPr lang="ru-RU" dirty="0" smtClean="0"/>
              <a:t>(предприятия, организации)</a:t>
            </a:r>
          </a:p>
          <a:p>
            <a:pPr marL="0" indent="0" algn="ctr">
              <a:buNone/>
            </a:pPr>
            <a:r>
              <a:rPr lang="ru-RU" dirty="0" smtClean="0"/>
              <a:t>РФ, субъекты РФ, муниципальные образования.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267744" y="1484784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>
            <a:off x="5868144" y="1556792"/>
            <a:ext cx="7951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152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u="sng" dirty="0">
                <a:solidFill>
                  <a:schemeClr val="accent2">
                    <a:lumMod val="75000"/>
                  </a:schemeClr>
                </a:solidFill>
              </a:rPr>
              <a:t>Объекты</a:t>
            </a:r>
            <a:r>
              <a:rPr lang="ru-RU" sz="4000" b="1" i="1" dirty="0">
                <a:solidFill>
                  <a:prstClr val="black"/>
                </a:solidFill>
              </a:rPr>
              <a:t> </a:t>
            </a:r>
            <a:r>
              <a:rPr lang="ru-RU" sz="4000" dirty="0">
                <a:solidFill>
                  <a:prstClr val="black"/>
                </a:solidFill>
              </a:rPr>
              <a:t>гражданских правоотношений.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Имущество </a:t>
            </a:r>
          </a:p>
          <a:p>
            <a:pPr>
              <a:buFontTx/>
              <a:buChar char="-"/>
            </a:pPr>
            <a:r>
              <a:rPr lang="ru-RU" dirty="0" smtClean="0"/>
              <a:t>Движимое</a:t>
            </a:r>
          </a:p>
          <a:p>
            <a:pPr>
              <a:buFontTx/>
              <a:buChar char="-"/>
            </a:pPr>
            <a:r>
              <a:rPr lang="ru-RU" dirty="0" smtClean="0"/>
              <a:t>Недвижимое</a:t>
            </a:r>
          </a:p>
          <a:p>
            <a:pPr marL="0" indent="0">
              <a:buNone/>
            </a:pPr>
            <a:r>
              <a:rPr lang="ru-RU" dirty="0" smtClean="0"/>
              <a:t>(Земельные участки, объекты прочно связанные с землей, воздушные, морские суда)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Честь и достоинство</a:t>
            </a:r>
          </a:p>
          <a:p>
            <a:pPr>
              <a:buFontTx/>
              <a:buChar char="-"/>
            </a:pPr>
            <a:r>
              <a:rPr lang="ru-RU" dirty="0" smtClean="0"/>
              <a:t>Здоровье</a:t>
            </a:r>
          </a:p>
          <a:p>
            <a:pPr>
              <a:buFontTx/>
              <a:buChar char="-"/>
            </a:pPr>
            <a:r>
              <a:rPr lang="ru-RU" dirty="0" smtClean="0"/>
              <a:t>Результаты интеллектуальной деятельности</a:t>
            </a:r>
          </a:p>
          <a:p>
            <a:pPr>
              <a:buFontTx/>
              <a:buChar char="-"/>
            </a:pP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339752" y="1196752"/>
            <a:ext cx="108012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80112" y="1196752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9323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2">
                    <a:lumMod val="75000"/>
                  </a:schemeClr>
                </a:solidFill>
              </a:rPr>
              <a:t>Содержание</a:t>
            </a:r>
            <a:r>
              <a:rPr lang="ru-RU" b="1" i="1" dirty="0" smtClean="0"/>
              <a:t> </a:t>
            </a:r>
            <a:r>
              <a:rPr lang="ru-RU" dirty="0" smtClean="0"/>
              <a:t>гражданских правоотношений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Права и обязанности</a:t>
            </a:r>
            <a:r>
              <a:rPr lang="ru-RU" dirty="0" smtClean="0"/>
              <a:t> (у каждой стороны правоотношений)</a:t>
            </a:r>
          </a:p>
          <a:p>
            <a:pPr marL="0" indent="0">
              <a:buNone/>
            </a:pPr>
            <a:r>
              <a:rPr lang="ru-RU" b="1" u="sng" dirty="0" smtClean="0"/>
              <a:t>Пример:</a:t>
            </a:r>
            <a:r>
              <a:rPr lang="ru-RU" dirty="0" smtClean="0"/>
              <a:t> </a:t>
            </a:r>
            <a:r>
              <a:rPr lang="ru-RU" i="1" dirty="0" smtClean="0"/>
              <a:t>Аркадий и Андрей заключили договор аренды дачи, принадлежащей Аркадию на праве собственности</a:t>
            </a:r>
          </a:p>
          <a:p>
            <a:pPr marL="0" indent="0">
              <a:buNone/>
            </a:pPr>
            <a:endParaRPr lang="ru-RU" i="1" dirty="0" smtClean="0"/>
          </a:p>
          <a:p>
            <a:pPr marL="514350" indent="-514350">
              <a:buAutoNum type="arabicPeriod"/>
            </a:pPr>
            <a:r>
              <a:rPr lang="ru-RU" sz="2400" dirty="0" smtClean="0"/>
              <a:t>Определите субъекты? Что является объектом?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Какие права приобрел каждый участник?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5000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Гражданские правоотношения возникают в результате </a:t>
            </a:r>
            <a:r>
              <a:rPr lang="ru-RU" sz="2800" b="1" u="sng" dirty="0" smtClean="0"/>
              <a:t>сделки.</a:t>
            </a:r>
            <a:br>
              <a:rPr lang="ru-RU" sz="2800" b="1" u="sng" dirty="0" smtClean="0"/>
            </a:br>
            <a:r>
              <a:rPr lang="ru-RU" sz="3600" b="1" u="sng" dirty="0" smtClean="0">
                <a:solidFill>
                  <a:srgbClr val="C00000"/>
                </a:solidFill>
              </a:rPr>
              <a:t>Сделка </a:t>
            </a:r>
            <a:r>
              <a:rPr lang="ru-RU" sz="2800" dirty="0" smtClean="0"/>
              <a:t>– это действие лиц, направленные на установление, изменение или прекращение гражданских прав и обязанностей.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3717032"/>
            <a:ext cx="4038600" cy="2697163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/>
              <a:t>Письменная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3861048"/>
            <a:ext cx="4038600" cy="2769171"/>
          </a:xfrm>
        </p:spPr>
        <p:txBody>
          <a:bodyPr/>
          <a:lstStyle/>
          <a:p>
            <a:pPr marL="0" indent="0" algn="ctr">
              <a:buNone/>
            </a:pPr>
            <a:r>
              <a:rPr lang="ru-RU" u="sng" dirty="0" smtClean="0"/>
              <a:t>Устная </a:t>
            </a:r>
          </a:p>
          <a:p>
            <a:pPr marL="0" indent="0">
              <a:buNone/>
            </a:pPr>
            <a:r>
              <a:rPr lang="ru-RU" dirty="0" smtClean="0"/>
              <a:t>( не устанавливает последствий для такого вида сделки)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07704" y="3068960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16016" y="3068960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25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Наиболее распространённый вид сделки – </a:t>
            </a:r>
            <a:r>
              <a:rPr lang="ru-RU" b="1" i="1" u="sng" dirty="0" smtClean="0">
                <a:solidFill>
                  <a:schemeClr val="tx2">
                    <a:lumMod val="75000"/>
                  </a:schemeClr>
                </a:solidFill>
              </a:rPr>
              <a:t>договор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</a:rPr>
              <a:t>односторонним, двухсторонним, многосторонним</a:t>
            </a:r>
            <a:r>
              <a:rPr lang="ru-RU" b="1" i="1" u="sng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i="1" u="sng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044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u="sng" dirty="0" smtClean="0"/>
              <a:t>Виды Договора</a:t>
            </a:r>
            <a:r>
              <a:rPr lang="ru-RU" dirty="0" smtClean="0"/>
              <a:t>: стр. 137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купли-продажи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?</a:t>
            </a: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398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гражданского права.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i="1" dirty="0" smtClean="0"/>
              <a:t>Равенство сторон </a:t>
            </a:r>
            <a:r>
              <a:rPr lang="ru-RU" dirty="0" smtClean="0"/>
              <a:t>– </a:t>
            </a:r>
          </a:p>
          <a:p>
            <a:pPr marL="514350" indent="-514350">
              <a:buAutoNum type="arabicPeriod"/>
            </a:pPr>
            <a:r>
              <a:rPr lang="ru-RU" b="1" i="1" dirty="0" smtClean="0"/>
              <a:t>Автономия воли сторон </a:t>
            </a:r>
            <a:r>
              <a:rPr lang="ru-RU" dirty="0" smtClean="0"/>
              <a:t>–</a:t>
            </a:r>
          </a:p>
          <a:p>
            <a:pPr marL="0" indent="0">
              <a:buNone/>
            </a:pPr>
            <a:r>
              <a:rPr lang="ru-RU" dirty="0" smtClean="0"/>
              <a:t>(учебник стр. 137)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54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Д.з</a:t>
            </a:r>
            <a:r>
              <a:rPr lang="ru-RU" dirty="0" smtClean="0"/>
              <a:t> Решите задачи.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/>
              <a:t>Иванов предъявил иск к гостинице «Москва» о взыскании стоимости вещей, которые были похищены у него во время проживания в гостинице. Кража была совершена из номера, в котором жил Иванов и другие граждане (4-местный номер). Представитель гостиницы иск не принял, ссылаясь на распоряжение администрации, согласно которому гостиница не отвечает за утрату вещей, не сданных на хранение. Иванов с правилами был ознакомлен</a:t>
            </a:r>
            <a:r>
              <a:rPr lang="ru-RU" dirty="0" smtClean="0"/>
              <a:t>. </a:t>
            </a:r>
            <a:r>
              <a:rPr lang="ru-RU" b="1" dirty="0" smtClean="0"/>
              <a:t>Прав ли Иванов? О каком виде договора идет речь в задаче?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291</Words>
  <Application>Microsoft Office PowerPoint</Application>
  <PresentationFormat>Экран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Гражданские правоотношения.</vt:lpstr>
      <vt:lpstr>Гражданское право – это отрасль права, которая регулирует имущественные и личные неимущественные отношения граждан.  Что регулирует? </vt:lpstr>
      <vt:lpstr>Участники (субъекты) гражданских правоотношений.</vt:lpstr>
      <vt:lpstr>Объекты гражданских правоотношений.</vt:lpstr>
      <vt:lpstr>Содержание гражданских правоотношений</vt:lpstr>
      <vt:lpstr>Гражданские правоотношения возникают в результате сделки. Сделка – это действие лиц, направленные на установление, изменение или прекращение гражданских прав и обязанностей.</vt:lpstr>
      <vt:lpstr>Наиболее распространённый вид сделки – договор односторонним, двухсторонним, многосторонним </vt:lpstr>
      <vt:lpstr>Принципы гражданского права.</vt:lpstr>
      <vt:lpstr>Д.з Решите задачи.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Гражданские правоотношения.</dc:title>
  <cp:lastModifiedBy>Andrei</cp:lastModifiedBy>
  <cp:revision>11</cp:revision>
  <dcterms:modified xsi:type="dcterms:W3CDTF">2020-04-09T12:02:07Z</dcterms:modified>
</cp:coreProperties>
</file>