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sldIdLst>
    <p:sldId id="273" r:id="rId5"/>
    <p:sldId id="256" r:id="rId6"/>
    <p:sldId id="258" r:id="rId7"/>
    <p:sldId id="269" r:id="rId8"/>
    <p:sldId id="265" r:id="rId9"/>
    <p:sldId id="266" r:id="rId10"/>
    <p:sldId id="267" r:id="rId11"/>
    <p:sldId id="270" r:id="rId12"/>
    <p:sldId id="259" r:id="rId13"/>
    <p:sldId id="260" r:id="rId14"/>
    <p:sldId id="261" r:id="rId15"/>
    <p:sldId id="264" r:id="rId16"/>
    <p:sldId id="262" r:id="rId17"/>
    <p:sldId id="26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R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08T22:14:23.500" idx="1">
    <p:pos x="2962" y="32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41FB-79A2-4451-BF31-8FC73D58B3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4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0B563-6166-4606-BE51-57B7824013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13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5CD1-C02F-4302-9997-E1B4ACE19D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31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A93E-F994-42C5-A895-4426B01252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67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09FE-32A1-46FD-8E7C-285BAED0CA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28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37D2-6467-4712-AD6C-28825B4D19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63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D8256-AD58-4620-A836-0C6D100004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201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0514-9F75-42C0-93FE-08CD2D4488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F2343-62E2-4793-90A0-60907BCE8E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261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22FF7-A618-4BA5-9C2E-F0BE241304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60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E313-3EDA-4677-BF33-37480F1B2C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24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6BFC6-7627-44C3-BFF9-FED8EDC8C6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423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919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319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887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12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110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39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867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704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33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394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354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421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543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059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59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3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050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066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642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60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91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98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FC03F-2134-45DA-9DED-27A3D6428A7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89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21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64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урок + </a:t>
            </a:r>
            <a:r>
              <a:rPr lang="ru-RU" dirty="0" err="1" smtClean="0"/>
              <a:t>д.з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Изучить презентацию, составить опорный конспект 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Заполнить схему Русско-Турецкая война 1868-1874г.г. (</a:t>
            </a:r>
            <a:r>
              <a:rPr lang="ru-RU" i="1" dirty="0" smtClean="0"/>
              <a:t>представлены ниже</a:t>
            </a:r>
            <a:r>
              <a:rPr lang="ru-RU" dirty="0" smtClean="0"/>
              <a:t>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 Заполнить схему Русско-Турецкая война 1887-1891г.г.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704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49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25000"/>
                  </a:schemeClr>
                </a:solidFill>
              </a:rPr>
              <a:t>1774г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. </a:t>
            </a:r>
            <a:b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b="1" i="1" dirty="0" err="1" smtClean="0">
                <a:solidFill>
                  <a:schemeClr val="accent1">
                    <a:lumMod val="25000"/>
                  </a:schemeClr>
                </a:solidFill>
              </a:rPr>
              <a:t>Кючук-Кайнарджинский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 договор</a:t>
            </a:r>
            <a:endParaRPr lang="ru-RU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Присоединение к России крепостей: Керчь, </a:t>
            </a:r>
            <a:r>
              <a:rPr lang="ru-RU" dirty="0" err="1" smtClean="0"/>
              <a:t>Еникале</a:t>
            </a:r>
            <a:r>
              <a:rPr lang="ru-RU" dirty="0" smtClean="0"/>
              <a:t>, </a:t>
            </a:r>
            <a:r>
              <a:rPr lang="ru-RU" dirty="0" err="1" smtClean="0"/>
              <a:t>Кабарда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Признание независимости Крымского ханства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Российский флот получал право свободного прохода через черноморские проливы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1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/>
          <a:lstStyle/>
          <a:p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1783г.</a:t>
            </a:r>
            <a:r>
              <a:rPr lang="ru-RU" sz="3600" b="1" dirty="0" smtClean="0">
                <a:solidFill>
                  <a:schemeClr val="accent1">
                    <a:lumMod val="25000"/>
                  </a:schemeClr>
                </a:solidFill>
              </a:rPr>
              <a:t> Манифест о присоединении Крымского ханства к России</a:t>
            </a:r>
            <a:endParaRPr lang="ru-RU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656942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25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2051720" y="2202177"/>
            <a:ext cx="5442520" cy="16694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err="1" smtClean="0">
                <a:solidFill>
                  <a:srgbClr val="C00000"/>
                </a:solidFill>
              </a:rPr>
              <a:t>Русско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–Турецкая война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1787-1791г.г.</a:t>
            </a:r>
          </a:p>
        </p:txBody>
      </p:sp>
      <p:sp useBgFill="1">
        <p:nvSpPr>
          <p:cNvPr id="43011" name="Oval 3"/>
          <p:cNvSpPr>
            <a:spLocks noChangeArrowheads="1"/>
          </p:cNvSpPr>
          <p:nvPr/>
        </p:nvSpPr>
        <p:spPr bwMode="auto">
          <a:xfrm>
            <a:off x="482000" y="914400"/>
            <a:ext cx="2742456" cy="9144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64753" y="1109990"/>
            <a:ext cx="1420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u="sng" dirty="0">
                <a:solidFill>
                  <a:srgbClr val="000000"/>
                </a:solidFill>
              </a:rPr>
              <a:t>П</a:t>
            </a:r>
            <a:r>
              <a:rPr lang="ru-RU" altLang="ru-RU" sz="2800" b="1" u="sng" dirty="0" smtClean="0">
                <a:solidFill>
                  <a:srgbClr val="000000"/>
                </a:solidFill>
              </a:rPr>
              <a:t>овод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 </a:t>
            </a:r>
          </a:p>
        </p:txBody>
      </p:sp>
      <p:sp useBgFill="1">
        <p:nvSpPr>
          <p:cNvPr id="43013" name="Oval 5"/>
          <p:cNvSpPr>
            <a:spLocks noChangeArrowheads="1"/>
          </p:cNvSpPr>
          <p:nvPr/>
        </p:nvSpPr>
        <p:spPr bwMode="auto">
          <a:xfrm>
            <a:off x="6096000" y="914400"/>
            <a:ext cx="2796480" cy="9144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 useBgFill="1">
        <p:nvSpPr>
          <p:cNvPr id="43014" name="Oval 6"/>
          <p:cNvSpPr>
            <a:spLocks noChangeArrowheads="1"/>
          </p:cNvSpPr>
          <p:nvPr/>
        </p:nvSpPr>
        <p:spPr bwMode="auto">
          <a:xfrm>
            <a:off x="410776" y="4313811"/>
            <a:ext cx="2728664" cy="740013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 useBgFill="1">
        <p:nvSpPr>
          <p:cNvPr id="43015" name="Oval 7"/>
          <p:cNvSpPr>
            <a:spLocks noChangeArrowheads="1"/>
          </p:cNvSpPr>
          <p:nvPr/>
        </p:nvSpPr>
        <p:spPr bwMode="auto">
          <a:xfrm>
            <a:off x="5817590" y="4210623"/>
            <a:ext cx="3040320" cy="946388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6324600" y="1103035"/>
            <a:ext cx="2461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676275" algn="l"/>
                <a:tab pos="898525" algn="l"/>
                <a:tab pos="1349375" algn="l"/>
                <a:tab pos="867727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676275" algn="l"/>
                <a:tab pos="898525" algn="l"/>
                <a:tab pos="1349375" algn="l"/>
                <a:tab pos="86772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676275" algn="l"/>
                <a:tab pos="898525" algn="l"/>
                <a:tab pos="1349375" algn="l"/>
                <a:tab pos="86772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u="sng" dirty="0" smtClean="0">
                <a:solidFill>
                  <a:srgbClr val="000000"/>
                </a:solidFill>
              </a:rPr>
              <a:t>Полководцы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746918" y="4319517"/>
            <a:ext cx="2140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u="sng" dirty="0" smtClean="0">
                <a:solidFill>
                  <a:srgbClr val="000000"/>
                </a:solidFill>
              </a:rPr>
              <a:t>Ход войны</a:t>
            </a:r>
            <a:endParaRPr lang="ru-RU" altLang="ru-RU" sz="2800" b="1" dirty="0" smtClean="0">
              <a:solidFill>
                <a:srgbClr val="000000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096000" y="4313811"/>
            <a:ext cx="248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u="sng" dirty="0" smtClean="0">
                <a:solidFill>
                  <a:srgbClr val="000000"/>
                </a:solidFill>
              </a:rPr>
              <a:t>Итоги войны</a:t>
            </a:r>
            <a:endParaRPr lang="ru-RU" altLang="ru-RU" sz="2800" b="1" dirty="0" smtClean="0">
              <a:solidFill>
                <a:srgbClr val="000000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 flipV="1">
            <a:off x="2514600" y="1981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6019800" y="183642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2209800" y="3871594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6019800" y="3795394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2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/>
      <p:bldP spid="43013" grpId="0" animBg="1"/>
      <p:bldP spid="43014" grpId="0" animBg="1"/>
      <p:bldP spid="43015" grpId="0" animBg="1"/>
      <p:bldP spid="43018" grpId="0"/>
      <p:bldP spid="43019" grpId="0"/>
      <p:bldP spid="43020" grpId="0"/>
      <p:bldP spid="43021" grpId="0" animBg="1"/>
      <p:bldP spid="43022" grpId="0" animBg="1"/>
      <p:bldP spid="43024" grpId="0" animBg="1"/>
      <p:bldP spid="430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25000"/>
                  </a:schemeClr>
                </a:solidFill>
              </a:rPr>
              <a:t>1791г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. </a:t>
            </a:r>
            <a:r>
              <a:rPr lang="ru-RU" b="1" i="1" dirty="0" err="1" smtClean="0">
                <a:solidFill>
                  <a:schemeClr val="accent1">
                    <a:lumMod val="25000"/>
                  </a:schemeClr>
                </a:solidFill>
              </a:rPr>
              <a:t>Ясский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 договор</a:t>
            </a:r>
            <a:endParaRPr lang="ru-RU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Турция признала территориальные приобретения России (Причерноморье, Крым)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Выход к Черному морю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Россия – великая черноморская держава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0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Итоги внешней политики: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Значительное увеличение территории России.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Россия превратилась в великую европейскую и мировую державу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68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Внешняя политика Екатерины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7"/>
            <a:ext cx="3240360" cy="461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НАПРАВЛЕНИЯ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ВОСТОЧНОЕ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ВЫХОД К ЧЕРНОМУ МОРЮ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ЗАПАДНОЕ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951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ВОЗВРАЩЕНИЕ ЗЕМЕЛЬ (УКРАИНСКИХ, БЕЛОРУССКИХ)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БЕЗОПАСНОСТЬ ПРИБАЛТИЙСКИХ ЗЕМЕЛЬ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СОЗДАНИЕ АНТИФРАНЦУЗСКОЙ КОАЛИЦИИ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РАЗДЕЛ РЕЧИ ПОСПОЛИТОЙ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43808" y="1196752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12160" y="1196752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95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405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Полководцы, флотоводцы России.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539800"/>
            <a:ext cx="2386608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/>
              <a:t>П.А.Румянцев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2034" y="3479889"/>
            <a:ext cx="2142214" cy="53404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Г.А.Потемкин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28227" y="5953527"/>
            <a:ext cx="2187047" cy="47768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А.В.Суворов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8915" y="5910085"/>
            <a:ext cx="2447255" cy="60605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Ф.Ф.Ушаков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375617" cy="278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034" y="704557"/>
            <a:ext cx="2022934" cy="283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129" y="2761270"/>
            <a:ext cx="2106905" cy="31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6797" y="2784700"/>
            <a:ext cx="2115151" cy="312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1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Западное направление</a:t>
            </a:r>
            <a:endParaRPr lang="ru-RU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Русско-шведская война 1788-1790г.г.</a:t>
            </a:r>
          </a:p>
          <a:p>
            <a:pPr marL="0" indent="0">
              <a:buNone/>
            </a:pPr>
            <a:r>
              <a:rPr lang="ru-RU" b="1" u="sng" dirty="0" smtClean="0"/>
              <a:t>Итоги: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Россия сохранила Прибалтийские земли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Швеция окончательно признала итоги Северной войны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834"/>
            <a:ext cx="5239032" cy="376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48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1">
                    <a:lumMod val="25000"/>
                  </a:schemeClr>
                </a:solidFill>
              </a:rPr>
              <a:t>Борьба с революционной Францией</a:t>
            </a:r>
            <a:br>
              <a:rPr lang="ru-RU" sz="3600" b="1" i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</a:rPr>
              <a:t>Екатерина </a:t>
            </a:r>
            <a:r>
              <a:rPr lang="en-US" sz="2000" b="1" i="1" dirty="0" smtClean="0">
                <a:solidFill>
                  <a:schemeClr val="accent1">
                    <a:lumMod val="25000"/>
                  </a:schemeClr>
                </a:solidFill>
              </a:rPr>
              <a:t>II</a:t>
            </a: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</a:rPr>
              <a:t>: 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</a:rPr>
              <a:t>«я не могу допустить, чтобы в каком бы то ни было уголке Европы государством управляли сапожники»</a:t>
            </a:r>
            <a:endParaRPr lang="ru-RU" sz="2400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Потребовала чтобы все российские подданные покинули Францию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Разорвала дипломатические и торговые связи с Францией</a:t>
            </a:r>
          </a:p>
          <a:p>
            <a:pPr marL="514350" indent="-514350">
              <a:buAutoNum type="arabicPeriod"/>
            </a:pPr>
            <a:r>
              <a:rPr lang="ru-RU" dirty="0" smtClean="0"/>
              <a:t>1795г. Антифранцузская коалиция (Англия, Россия)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47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accent1">
                    <a:lumMod val="25000"/>
                  </a:schemeClr>
                </a:solidFill>
              </a:rPr>
              <a:t>Политика «вооруженного нейтралитета»</a:t>
            </a:r>
            <a:endParaRPr lang="ru-RU" sz="3600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Нейтралитет</a:t>
            </a:r>
            <a:r>
              <a:rPr lang="ru-RU" dirty="0" smtClean="0"/>
              <a:t> – отказ присоединится к одной из сторон в войне, дипломатическом конфликте.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Раздел Речи </a:t>
            </a:r>
            <a:r>
              <a:rPr lang="ru-RU" b="1" u="sng" dirty="0" err="1" smtClean="0">
                <a:solidFill>
                  <a:srgbClr val="FF0000"/>
                </a:solidFill>
              </a:rPr>
              <a:t>Посполитой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Польша перестала существовать как независимое государство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2862610"/>
              </p:ext>
            </p:extLst>
          </p:nvPr>
        </p:nvGraphicFramePr>
        <p:xfrm>
          <a:off x="323528" y="836712"/>
          <a:ext cx="8424936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010"/>
                <a:gridCol w="2428892"/>
                <a:gridCol w="2070800"/>
                <a:gridCol w="2106234"/>
              </a:tblGrid>
              <a:tr h="1206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Россия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Пруссия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Австрия</a:t>
                      </a:r>
                      <a:endParaRPr lang="ru-RU" sz="3600" dirty="0"/>
                    </a:p>
                  </a:txBody>
                  <a:tcPr/>
                </a:tc>
              </a:tr>
              <a:tr h="120613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раздел 1772г.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Восточная Белоруссия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Поморье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Галиция </a:t>
                      </a:r>
                      <a:endParaRPr lang="ru-RU" sz="2000" dirty="0"/>
                    </a:p>
                  </a:txBody>
                  <a:tcPr/>
                </a:tc>
              </a:tr>
              <a:tr h="120613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 раздел 1793г.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Центральная Белоруссия (Минск), западная Украина.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Гданьск, Великая Польша (Познань)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-----------</a:t>
                      </a:r>
                      <a:endParaRPr lang="ru-RU" sz="2000" dirty="0"/>
                    </a:p>
                  </a:txBody>
                  <a:tcPr/>
                </a:tc>
              </a:tr>
              <a:tr h="120613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 раздел 1795г.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Литва, Западная Белоруссия.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Центральная Польша </a:t>
                      </a:r>
                      <a:r>
                        <a:rPr lang="ru-RU" sz="2000" baseline="0" dirty="0" smtClean="0"/>
                        <a:t> (Варшава)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Южная Польша</a:t>
                      </a:r>
                      <a:r>
                        <a:rPr lang="ru-RU" sz="2000" baseline="0" dirty="0" smtClean="0"/>
                        <a:t> (Краков)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8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2051720" y="2202177"/>
            <a:ext cx="5442520" cy="16694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err="1" smtClean="0">
                <a:solidFill>
                  <a:srgbClr val="C00000"/>
                </a:solidFill>
              </a:rPr>
              <a:t>Русско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–Турецкая война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1768-1774г.г.</a:t>
            </a:r>
          </a:p>
        </p:txBody>
      </p:sp>
      <p:sp useBgFill="1">
        <p:nvSpPr>
          <p:cNvPr id="43011" name="Oval 3"/>
          <p:cNvSpPr>
            <a:spLocks noChangeArrowheads="1"/>
          </p:cNvSpPr>
          <p:nvPr/>
        </p:nvSpPr>
        <p:spPr bwMode="auto">
          <a:xfrm>
            <a:off x="482000" y="914400"/>
            <a:ext cx="2742456" cy="9144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20279" y="1109990"/>
            <a:ext cx="1935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u="sng" dirty="0" smtClean="0">
                <a:solidFill>
                  <a:srgbClr val="000000"/>
                </a:solidFill>
              </a:rPr>
              <a:t>Причины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 </a:t>
            </a:r>
          </a:p>
        </p:txBody>
      </p:sp>
      <p:sp useBgFill="1">
        <p:nvSpPr>
          <p:cNvPr id="43013" name="Oval 5"/>
          <p:cNvSpPr>
            <a:spLocks noChangeArrowheads="1"/>
          </p:cNvSpPr>
          <p:nvPr/>
        </p:nvSpPr>
        <p:spPr bwMode="auto">
          <a:xfrm>
            <a:off x="6096000" y="914400"/>
            <a:ext cx="2796480" cy="9144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 useBgFill="1">
        <p:nvSpPr>
          <p:cNvPr id="43014" name="Oval 6"/>
          <p:cNvSpPr>
            <a:spLocks noChangeArrowheads="1"/>
          </p:cNvSpPr>
          <p:nvPr/>
        </p:nvSpPr>
        <p:spPr bwMode="auto">
          <a:xfrm>
            <a:off x="410776" y="4313811"/>
            <a:ext cx="2728664" cy="740013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 useBgFill="1">
        <p:nvSpPr>
          <p:cNvPr id="43015" name="Oval 7"/>
          <p:cNvSpPr>
            <a:spLocks noChangeArrowheads="1"/>
          </p:cNvSpPr>
          <p:nvPr/>
        </p:nvSpPr>
        <p:spPr bwMode="auto">
          <a:xfrm>
            <a:off x="5817590" y="4210623"/>
            <a:ext cx="3040320" cy="946388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6324600" y="1103035"/>
            <a:ext cx="2461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676275" algn="l"/>
                <a:tab pos="898525" algn="l"/>
                <a:tab pos="1349375" algn="l"/>
                <a:tab pos="867727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676275" algn="l"/>
                <a:tab pos="898525" algn="l"/>
                <a:tab pos="1349375" algn="l"/>
                <a:tab pos="86772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676275" algn="l"/>
                <a:tab pos="898525" algn="l"/>
                <a:tab pos="1349375" algn="l"/>
                <a:tab pos="86772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6275" algn="l"/>
                <a:tab pos="898525" algn="l"/>
                <a:tab pos="1349375" algn="l"/>
                <a:tab pos="86772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u="sng" dirty="0" smtClean="0">
                <a:solidFill>
                  <a:srgbClr val="000000"/>
                </a:solidFill>
              </a:rPr>
              <a:t>Полководцы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746918" y="4319517"/>
            <a:ext cx="2140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u="sng" dirty="0" smtClean="0">
                <a:solidFill>
                  <a:srgbClr val="000000"/>
                </a:solidFill>
              </a:rPr>
              <a:t>Ход войны</a:t>
            </a:r>
            <a:endParaRPr lang="ru-RU" altLang="ru-RU" sz="2800" b="1" dirty="0" smtClean="0">
              <a:solidFill>
                <a:srgbClr val="000000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096000" y="4313811"/>
            <a:ext cx="248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u="sng" dirty="0" smtClean="0">
                <a:solidFill>
                  <a:srgbClr val="000000"/>
                </a:solidFill>
              </a:rPr>
              <a:t>Итоги войны</a:t>
            </a:r>
            <a:endParaRPr lang="ru-RU" altLang="ru-RU" sz="2800" b="1" dirty="0" smtClean="0">
              <a:solidFill>
                <a:srgbClr val="000000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 flipV="1">
            <a:off x="2514600" y="1981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6019800" y="183642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2209800" y="3871594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6019800" y="3795394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4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/>
      <p:bldP spid="43013" grpId="0" animBg="1"/>
      <p:bldP spid="43014" grpId="0" animBg="1"/>
      <p:bldP spid="43015" grpId="0" animBg="1"/>
      <p:bldP spid="43018" grpId="0"/>
      <p:bldP spid="43019" grpId="0"/>
      <p:bldP spid="43020" grpId="0"/>
      <p:bldP spid="43021" grpId="0" animBg="1"/>
      <p:bldP spid="43022" grpId="0" animBg="1"/>
      <p:bldP spid="43024" grpId="0" animBg="1"/>
      <p:bldP spid="430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283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Оформление по умолчанию</vt:lpstr>
      <vt:lpstr>1_Тема Office</vt:lpstr>
      <vt:lpstr>2_Тема Office</vt:lpstr>
      <vt:lpstr>Задание на урок + д.з</vt:lpstr>
      <vt:lpstr>Внешняя политика Екатерины II</vt:lpstr>
      <vt:lpstr>         НАПРАВЛЕНИЯ</vt:lpstr>
      <vt:lpstr>Полководцы, флотоводцы России.</vt:lpstr>
      <vt:lpstr>Западное направление</vt:lpstr>
      <vt:lpstr>Борьба с революционной Францией Екатерина II: «я не могу допустить, чтобы в каком бы то ни было уголке Европы государством управляли сапожники»</vt:lpstr>
      <vt:lpstr>Политика «вооруженного нейтралитета»</vt:lpstr>
      <vt:lpstr>Слайд 8</vt:lpstr>
      <vt:lpstr>Слайд 9</vt:lpstr>
      <vt:lpstr>Слайд 10</vt:lpstr>
      <vt:lpstr>1774г.  Кючук-Кайнарджинский договор</vt:lpstr>
      <vt:lpstr>1783г. Манифест о присоединении Крымского ханства к России</vt:lpstr>
      <vt:lpstr>Слайд 13</vt:lpstr>
      <vt:lpstr>1791г. Ясский договор</vt:lpstr>
      <vt:lpstr>Итоги внешней политики: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Andrei</cp:lastModifiedBy>
  <cp:revision>16</cp:revision>
  <dcterms:modified xsi:type="dcterms:W3CDTF">2020-04-09T12:37:58Z</dcterms:modified>
</cp:coreProperties>
</file>