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1" r:id="rId3"/>
    <p:sldId id="274" r:id="rId4"/>
    <p:sldId id="273" r:id="rId5"/>
    <p:sldId id="263" r:id="rId6"/>
    <p:sldId id="266" r:id="rId7"/>
    <p:sldId id="284" r:id="rId8"/>
    <p:sldId id="280" r:id="rId9"/>
    <p:sldId id="282" r:id="rId10"/>
    <p:sldId id="283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58D-7A5A-4C78-902D-41F6217AA0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66A-A77F-4655-8B64-CF9789628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1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58D-7A5A-4C78-902D-41F6217AA0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66A-A77F-4655-8B64-CF9789628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76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58D-7A5A-4C78-902D-41F6217AA0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66A-A77F-4655-8B64-CF9789628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921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58D-7A5A-4C78-902D-41F6217AA0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66A-A77F-4655-8B64-CF9789628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679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58D-7A5A-4C78-902D-41F6217AA0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66A-A77F-4655-8B64-CF9789628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551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58D-7A5A-4C78-902D-41F6217AA0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66A-A77F-4655-8B64-CF9789628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06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58D-7A5A-4C78-902D-41F6217AA0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66A-A77F-4655-8B64-CF9789628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2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58D-7A5A-4C78-902D-41F6217AA0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66A-A77F-4655-8B64-CF9789628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229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58D-7A5A-4C78-902D-41F6217AA0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66A-A77F-4655-8B64-CF9789628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71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58D-7A5A-4C78-902D-41F6217AA0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66A-A77F-4655-8B64-CF9789628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859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858D-7A5A-4C78-902D-41F6217AA0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766A-A77F-4655-8B64-CF9789628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76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7858D-7A5A-4C78-902D-41F6217AA0E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766A-A77F-4655-8B64-CF9789628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554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Периодический закон и Периодическая система Д. И. Менделеева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65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для закрепления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Выпишите элементы, которые относятся ко </a:t>
            </a:r>
            <a:r>
              <a:rPr lang="en-US" dirty="0" smtClean="0"/>
              <a:t>II </a:t>
            </a:r>
            <a:r>
              <a:rPr lang="ru-RU" dirty="0" smtClean="0"/>
              <a:t>группе побочной (</a:t>
            </a:r>
            <a:r>
              <a:rPr lang="en-US" dirty="0" smtClean="0"/>
              <a:t>B</a:t>
            </a:r>
            <a:r>
              <a:rPr lang="ru-RU" dirty="0" smtClean="0"/>
              <a:t>) подгруппе.</a:t>
            </a:r>
          </a:p>
          <a:p>
            <a:pPr marL="514350" indent="-514350">
              <a:buAutoNum type="arabicPeriod" startAt="2"/>
            </a:pPr>
            <a:r>
              <a:rPr lang="ru-RU" dirty="0" smtClean="0"/>
              <a:t>Выпишите элементы четвёртого периода.</a:t>
            </a:r>
          </a:p>
          <a:p>
            <a:pPr marL="514350" indent="-514350">
              <a:buAutoNum type="arabicPeriod" startAt="2"/>
            </a:pPr>
            <a:r>
              <a:rPr lang="ru-RU" dirty="0" smtClean="0"/>
              <a:t>Определите положение </a:t>
            </a:r>
            <a:r>
              <a:rPr lang="en-US" dirty="0" smtClean="0"/>
              <a:t>{</a:t>
            </a:r>
            <a:r>
              <a:rPr lang="ru-RU" dirty="0" smtClean="0"/>
              <a:t>период (номер, малый/большой), группа (номер, главная/побочная) </a:t>
            </a:r>
            <a:r>
              <a:rPr lang="en-US" dirty="0" smtClean="0"/>
              <a:t>} - </a:t>
            </a:r>
            <a:r>
              <a:rPr lang="ru-RU" dirty="0" smtClean="0"/>
              <a:t> </a:t>
            </a:r>
            <a:r>
              <a:rPr lang="ru-RU" u="sng" dirty="0" smtClean="0">
                <a:solidFill>
                  <a:srgbClr val="FF0000"/>
                </a:solidFill>
              </a:rPr>
              <a:t>молибдена (</a:t>
            </a:r>
            <a:r>
              <a:rPr lang="en-US" u="sng" dirty="0" smtClean="0">
                <a:solidFill>
                  <a:srgbClr val="FF0000"/>
                </a:solidFill>
              </a:rPr>
              <a:t>Mo) </a:t>
            </a:r>
            <a:r>
              <a:rPr lang="ru-RU" dirty="0" smtClean="0"/>
              <a:t>и </a:t>
            </a:r>
            <a:r>
              <a:rPr lang="ru-RU" u="sng" dirty="0" smtClean="0">
                <a:solidFill>
                  <a:srgbClr val="FF0000"/>
                </a:solidFill>
              </a:rPr>
              <a:t>олова (</a:t>
            </a:r>
            <a:r>
              <a:rPr lang="en-US" u="sng" dirty="0" err="1" smtClean="0">
                <a:solidFill>
                  <a:srgbClr val="FF0000"/>
                </a:solidFill>
              </a:rPr>
              <a:t>Sn</a:t>
            </a:r>
            <a:r>
              <a:rPr lang="ru-RU" u="sng" dirty="0" smtClean="0">
                <a:solidFill>
                  <a:srgbClr val="FF0000"/>
                </a:solidFill>
              </a:rPr>
              <a:t>)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таблице Менделеева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	</a:t>
            </a:r>
          </a:p>
          <a:p>
            <a:pPr marL="514350" indent="-514350">
              <a:buNone/>
            </a:pPr>
            <a:r>
              <a:rPr lang="ru-RU" dirty="0" smtClean="0">
                <a:sym typeface="Wingdings" pitchFamily="2" charset="2"/>
              </a:rPr>
              <a:t>	</a:t>
            </a:r>
            <a:r>
              <a:rPr lang="ru-RU" smtClean="0">
                <a:sym typeface="Wingdings" pitchFamily="2" charset="2"/>
              </a:rPr>
              <a:t>П</a:t>
            </a:r>
            <a:r>
              <a:rPr lang="ru-RU" smtClean="0">
                <a:sym typeface="Wingdings" pitchFamily="2" charset="2"/>
              </a:rPr>
              <a:t>осмотреть фильм 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2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Открытие периодического закона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 марта 1869 г.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Д. И. Менделеевым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(1834 –1907 гг.)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14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22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1390"/>
            <a:ext cx="9252520" cy="69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84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43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4" descr="https://fs00.infourok.ru/images/doc/262/267090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861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81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Работаем с таблицей Д.И. Менделеева!!!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b="1" dirty="0" smtClean="0"/>
              <a:t>Период</a:t>
            </a:r>
            <a:r>
              <a:rPr lang="ru-RU" dirty="0" smtClean="0"/>
              <a:t> – горизонтальный ряд химических элементов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 период </a:t>
            </a:r>
            <a:r>
              <a:rPr lang="ru-RU" dirty="0" smtClean="0"/>
              <a:t>– Н, Не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 период </a:t>
            </a:r>
            <a:r>
              <a:rPr lang="ru-RU" dirty="0" smtClean="0"/>
              <a:t>– </a:t>
            </a:r>
            <a:r>
              <a:rPr lang="en-US" dirty="0" smtClean="0"/>
              <a:t>Li, Be, B, C, N, O…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 период </a:t>
            </a:r>
            <a:r>
              <a:rPr lang="ru-RU" dirty="0" smtClean="0"/>
              <a:t>– </a:t>
            </a:r>
            <a:r>
              <a:rPr lang="en-US" dirty="0" smtClean="0"/>
              <a:t>Na, Mg, Al, Si, P…</a:t>
            </a:r>
          </a:p>
          <a:p>
            <a:pPr>
              <a:buNone/>
            </a:pPr>
            <a:r>
              <a:rPr lang="ru-RU" i="1" u="sng" dirty="0" smtClean="0"/>
              <a:t>Малые</a:t>
            </a:r>
            <a:r>
              <a:rPr lang="ru-RU" dirty="0" smtClean="0"/>
              <a:t> – состоят из одного ряда (1,2,3)</a:t>
            </a:r>
          </a:p>
          <a:p>
            <a:pPr>
              <a:buNone/>
            </a:pPr>
            <a:r>
              <a:rPr lang="ru-RU" i="1" u="sng" dirty="0" smtClean="0"/>
              <a:t>Большие</a:t>
            </a:r>
            <a:r>
              <a:rPr lang="ru-RU" dirty="0" smtClean="0"/>
              <a:t> – состоят из двух рядов (4,5,6,7) чётного и нечётного.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Работаем с таблицей Д.И. Менделеева!!!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b="1" dirty="0" smtClean="0"/>
              <a:t>Группы </a:t>
            </a:r>
            <a:r>
              <a:rPr lang="ru-RU" dirty="0" smtClean="0"/>
              <a:t> – вертикальные столбцы химических элементов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ru-RU" dirty="0" smtClean="0">
                <a:solidFill>
                  <a:srgbClr val="FF0000"/>
                </a:solidFill>
              </a:rPr>
              <a:t>группа </a:t>
            </a:r>
            <a:r>
              <a:rPr lang="ru-RU" dirty="0" smtClean="0"/>
              <a:t>– </a:t>
            </a:r>
            <a:r>
              <a:rPr lang="en-US" dirty="0" smtClean="0"/>
              <a:t>Li, Na…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II </a:t>
            </a:r>
            <a:r>
              <a:rPr lang="ru-RU" dirty="0" smtClean="0">
                <a:solidFill>
                  <a:srgbClr val="FF0000"/>
                </a:solidFill>
              </a:rPr>
              <a:t>группа </a:t>
            </a:r>
            <a:r>
              <a:rPr lang="en-US" dirty="0" smtClean="0"/>
              <a:t>– Be, Mg</a:t>
            </a:r>
            <a:r>
              <a:rPr lang="ru-RU" dirty="0" smtClean="0"/>
              <a:t>…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III </a:t>
            </a:r>
            <a:r>
              <a:rPr lang="ru-RU" dirty="0" smtClean="0">
                <a:solidFill>
                  <a:srgbClr val="FF0000"/>
                </a:solidFill>
              </a:rPr>
              <a:t>группа </a:t>
            </a:r>
            <a:r>
              <a:rPr lang="en-US" dirty="0" smtClean="0"/>
              <a:t>–</a:t>
            </a:r>
            <a:r>
              <a:rPr lang="ru-RU" dirty="0" smtClean="0"/>
              <a:t> В</a:t>
            </a:r>
            <a:r>
              <a:rPr lang="en-US" dirty="0" smtClean="0"/>
              <a:t>, Al…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IV </a:t>
            </a:r>
            <a:r>
              <a:rPr lang="ru-RU" dirty="0" smtClean="0">
                <a:solidFill>
                  <a:srgbClr val="FF0000"/>
                </a:solidFill>
              </a:rPr>
              <a:t>группа </a:t>
            </a:r>
            <a:r>
              <a:rPr lang="ru-RU" dirty="0" smtClean="0"/>
              <a:t>– С</a:t>
            </a:r>
            <a:r>
              <a:rPr lang="en-US" dirty="0" smtClean="0"/>
              <a:t>, Si…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i="1" u="sng" dirty="0" smtClean="0"/>
              <a:t>Главные подгруппы (А)</a:t>
            </a:r>
            <a:r>
              <a:rPr lang="ru-RU" dirty="0" smtClean="0"/>
              <a:t> – состоят из элементов малых и больших периодов </a:t>
            </a:r>
          </a:p>
          <a:p>
            <a:pPr>
              <a:buNone/>
            </a:pPr>
            <a:r>
              <a:rPr lang="ru-RU" i="1" u="sng" dirty="0" smtClean="0"/>
              <a:t>Побочные подгруппы (Б)</a:t>
            </a:r>
            <a:r>
              <a:rPr lang="ru-RU" dirty="0" smtClean="0"/>
              <a:t>– состоят из элементов только больших периодов</a:t>
            </a:r>
          </a:p>
          <a:p>
            <a:pPr>
              <a:buNone/>
            </a:pPr>
            <a:r>
              <a:rPr lang="en-US" b="1" dirty="0" smtClean="0"/>
              <a:t>I </a:t>
            </a:r>
            <a:r>
              <a:rPr lang="ru-RU" b="1" dirty="0" smtClean="0"/>
              <a:t>А</a:t>
            </a:r>
            <a:r>
              <a:rPr lang="ru-RU" dirty="0" smtClean="0"/>
              <a:t> – </a:t>
            </a:r>
            <a:r>
              <a:rPr lang="en-US" dirty="0" smtClean="0"/>
              <a:t>Li, Na, K, </a:t>
            </a:r>
            <a:r>
              <a:rPr lang="en-US" dirty="0" err="1" smtClean="0"/>
              <a:t>Rb</a:t>
            </a:r>
            <a:r>
              <a:rPr lang="en-US" dirty="0" smtClean="0"/>
              <a:t>, Cs, Fr</a:t>
            </a:r>
          </a:p>
          <a:p>
            <a:pPr>
              <a:buNone/>
            </a:pPr>
            <a:r>
              <a:rPr lang="en-US" b="1" dirty="0" smtClean="0"/>
              <a:t>I B</a:t>
            </a:r>
            <a:r>
              <a:rPr lang="en-US" dirty="0" smtClean="0"/>
              <a:t> – Cu, Ag, Au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79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Периодический закон и Периодическая система Д. И. Менделеева</vt:lpstr>
      <vt:lpstr>   Открытие периодического закона  1 марта 1869 г.  Д. И. Менделеевым  (1834 –1907 гг.)</vt:lpstr>
      <vt:lpstr>Слайд 3</vt:lpstr>
      <vt:lpstr>Слайд 4</vt:lpstr>
      <vt:lpstr>Слайд 5</vt:lpstr>
      <vt:lpstr>Слайд 6</vt:lpstr>
      <vt:lpstr>Слайд 7</vt:lpstr>
      <vt:lpstr>Работаем с таблицей Д.И. Менделеева!!!</vt:lpstr>
      <vt:lpstr>Работаем с таблицей Д.И. Менделеева!!!</vt:lpstr>
      <vt:lpstr>Задания для закрепления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U7</dc:creator>
  <cp:lastModifiedBy>KATYA</cp:lastModifiedBy>
  <cp:revision>23</cp:revision>
  <dcterms:created xsi:type="dcterms:W3CDTF">2018-03-03T06:43:20Z</dcterms:created>
  <dcterms:modified xsi:type="dcterms:W3CDTF">2020-04-21T12:23:48Z</dcterms:modified>
</cp:coreProperties>
</file>