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3" r:id="rId4"/>
    <p:sldId id="275" r:id="rId5"/>
    <p:sldId id="276" r:id="rId6"/>
    <p:sldId id="277" r:id="rId7"/>
    <p:sldId id="278" r:id="rId8"/>
    <p:sldId id="279" r:id="rId9"/>
    <p:sldId id="28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87737"/>
            <a:ext cx="8072494" cy="1731982"/>
          </a:xfrm>
        </p:spPr>
        <p:txBody>
          <a:bodyPr/>
          <a:lstStyle/>
          <a:p>
            <a:r>
              <a:rPr lang="ru-RU" sz="6000" dirty="0" smtClean="0"/>
              <a:t>Металлы </a:t>
            </a:r>
            <a:r>
              <a:rPr lang="en-US" sz="6000" dirty="0" smtClean="0"/>
              <a:t>I A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Li Na K </a:t>
            </a:r>
            <a:r>
              <a:rPr lang="en-US" sz="5400" dirty="0" err="1" smtClean="0"/>
              <a:t>Rb</a:t>
            </a:r>
            <a:r>
              <a:rPr lang="en-US" sz="5400" dirty="0" smtClean="0"/>
              <a:t> Cs Fr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11298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Встречаются </a:t>
            </a:r>
            <a:r>
              <a:rPr lang="ru-RU" b="1" i="1" dirty="0"/>
              <a:t>только в виде соединений </a:t>
            </a:r>
            <a:r>
              <a:rPr lang="ru-RU" dirty="0"/>
              <a:t>вследствие своей высокой химической активности. 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Важнейшие </a:t>
            </a:r>
            <a:r>
              <a:rPr lang="ru-RU" b="1" dirty="0"/>
              <a:t>соединения: </a:t>
            </a:r>
            <a:endParaRPr lang="ru-RU" b="1" dirty="0" smtClean="0"/>
          </a:p>
          <a:p>
            <a:r>
              <a:rPr lang="ru-RU" dirty="0" smtClean="0"/>
              <a:t>поваренная </a:t>
            </a:r>
            <a:r>
              <a:rPr lang="ru-RU" dirty="0"/>
              <a:t>соль </a:t>
            </a:r>
            <a:r>
              <a:rPr lang="ru-RU" dirty="0" err="1"/>
              <a:t>NaCl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сильвинит </a:t>
            </a:r>
            <a:r>
              <a:rPr lang="ru-RU" dirty="0" err="1"/>
              <a:t>NaCl•KCl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мирабилит</a:t>
            </a:r>
            <a:r>
              <a:rPr lang="ru-RU" dirty="0"/>
              <a:t>, или глауберова </a:t>
            </a:r>
            <a:r>
              <a:rPr lang="ru-RU" dirty="0" smtClean="0"/>
              <a:t>соль  Na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•10H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селитры </a:t>
            </a:r>
            <a:r>
              <a:rPr lang="ru-RU" dirty="0"/>
              <a:t>– NaNO</a:t>
            </a:r>
            <a:r>
              <a:rPr lang="ru-RU" baseline="-25000" dirty="0"/>
              <a:t>3</a:t>
            </a:r>
            <a:r>
              <a:rPr lang="ru-RU" dirty="0"/>
              <a:t>, KNO</a:t>
            </a:r>
            <a:r>
              <a:rPr lang="ru-RU" baseline="-25000" dirty="0"/>
              <a:t>3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Нахождение в природе</a:t>
            </a:r>
            <a:r>
              <a:rPr lang="ru-RU" sz="44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79600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Щ е л о ч н ы е  м е т а л </a:t>
            </a:r>
            <a:r>
              <a:rPr lang="ru-RU" sz="2800" dirty="0" err="1"/>
              <a:t>л</a:t>
            </a:r>
            <a:r>
              <a:rPr lang="ru-RU" sz="2800" dirty="0"/>
              <a:t> ы  п о л у ч а ю т электролизом расплавов солей (чаще хлоридов) или щелочей, например: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Получение</a:t>
            </a:r>
            <a:endParaRPr lang="ru-RU" sz="6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80358"/>
            <a:ext cx="6695902" cy="189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893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Физические свойст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8"/>
            <a:ext cx="9183542" cy="68876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7599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Химические свойст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8788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s://pptcloud3.ams3.digitaloceanspaces.com/slides/pics/000/059/794/original/Slide8.jpg?14801714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97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0815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91335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99247" y="428605"/>
            <a:ext cx="8016157" cy="5697558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Задания для закрепления</a:t>
            </a:r>
            <a:endParaRPr lang="ru-RU" sz="40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800" dirty="0" smtClean="0"/>
          </a:p>
          <a:p>
            <a:pPr marL="514350" indent="-514350">
              <a:buAutoNum type="arabicParenR"/>
            </a:pPr>
            <a:r>
              <a:rPr lang="ru-RU" sz="2800" b="1" dirty="0" smtClean="0"/>
              <a:t>Осуществите цепочку превращений:</a:t>
            </a:r>
          </a:p>
          <a:p>
            <a:pPr marL="514350" indent="-514350" algn="ctr">
              <a:buNone/>
            </a:pPr>
            <a:r>
              <a:rPr lang="ru-RU" sz="2800" i="1" dirty="0" smtClean="0"/>
              <a:t> Литий → Оксид лития → </a:t>
            </a:r>
            <a:r>
              <a:rPr lang="ru-RU" sz="2800" i="1" dirty="0" err="1" smtClean="0"/>
              <a:t>Гидроксид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лития</a:t>
            </a:r>
            <a:r>
              <a:rPr lang="ru-RU" sz="2800" i="1" dirty="0" smtClean="0"/>
              <a:t> → Карбонат лития →  Хлорид лития → Литий</a:t>
            </a:r>
            <a:endParaRPr lang="en-US" sz="2800" i="1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2) Расставьте коэффициенты, определите окислитель и восстановитель:</a:t>
            </a:r>
          </a:p>
          <a:p>
            <a:pPr algn="ctr">
              <a:buNone/>
            </a:pPr>
            <a:r>
              <a:rPr lang="ru-RU" sz="2800" i="1" dirty="0" smtClean="0"/>
              <a:t>К</a:t>
            </a:r>
            <a:r>
              <a:rPr lang="en-US" sz="2800" i="1" dirty="0" smtClean="0"/>
              <a:t> + HNO3 (</a:t>
            </a:r>
            <a:r>
              <a:rPr lang="ru-RU" sz="2800" i="1" dirty="0" err="1" smtClean="0"/>
              <a:t>конц</a:t>
            </a:r>
            <a:r>
              <a:rPr lang="en-US" sz="2800" i="1" dirty="0" smtClean="0"/>
              <a:t>.) = </a:t>
            </a:r>
            <a:r>
              <a:rPr lang="ru-RU" sz="2800" i="1" dirty="0" smtClean="0"/>
              <a:t>К</a:t>
            </a:r>
            <a:r>
              <a:rPr lang="en-US" sz="2800" i="1" dirty="0" smtClean="0"/>
              <a:t>NO3 + N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O + H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O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b="1" dirty="0" smtClean="0"/>
              <a:t>1) Осуществите цепочку превращений:</a:t>
            </a:r>
          </a:p>
          <a:p>
            <a:pPr algn="ctr">
              <a:buNone/>
            </a:pPr>
            <a:r>
              <a:rPr lang="ru-RU" sz="3600" i="1" dirty="0" smtClean="0"/>
              <a:t>Натрий → Сульфид натрия → </a:t>
            </a:r>
            <a:r>
              <a:rPr lang="ru-RU" sz="3600" i="1" dirty="0" err="1" smtClean="0"/>
              <a:t>Гидроксид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натрия</a:t>
            </a:r>
            <a:r>
              <a:rPr lang="ru-RU" sz="3600" i="1" dirty="0" smtClean="0"/>
              <a:t> → Хлорид натрия → Нитрат натрия → Нитрит натрия</a:t>
            </a:r>
          </a:p>
          <a:p>
            <a:pPr>
              <a:buNone/>
            </a:pPr>
            <a:r>
              <a:rPr lang="ru-RU" sz="3600" b="1" dirty="0" smtClean="0"/>
              <a:t>2) Расставьте коэффициенты, определите окислитель и восстановитель:</a:t>
            </a:r>
          </a:p>
          <a:p>
            <a:pPr algn="ctr">
              <a:buNone/>
            </a:pPr>
            <a:r>
              <a:rPr lang="en-US" sz="3600" i="1" dirty="0" smtClean="0"/>
              <a:t>Na + HNO3 (</a:t>
            </a:r>
            <a:r>
              <a:rPr lang="ru-RU" sz="3600" i="1" dirty="0" err="1" smtClean="0"/>
              <a:t>разб</a:t>
            </a:r>
            <a:r>
              <a:rPr lang="en-US" sz="3600" i="1" dirty="0" smtClean="0"/>
              <a:t>.) = NaNO</a:t>
            </a:r>
            <a:r>
              <a:rPr lang="en-US" sz="3600" i="1" baseline="-25000" dirty="0" smtClean="0"/>
              <a:t>3</a:t>
            </a:r>
            <a:r>
              <a:rPr lang="en-US" sz="3600" i="1" dirty="0" smtClean="0"/>
              <a:t> + NH</a:t>
            </a:r>
            <a:r>
              <a:rPr lang="en-US" sz="3600" i="1" baseline="-25000" dirty="0" smtClean="0"/>
              <a:t>3</a:t>
            </a:r>
            <a:r>
              <a:rPr lang="en-US" sz="3600" i="1" dirty="0" smtClean="0"/>
              <a:t> + </a:t>
            </a:r>
            <a:r>
              <a:rPr lang="en-US" sz="3600" i="1" dirty="0" smtClean="0"/>
              <a:t>H</a:t>
            </a:r>
            <a:r>
              <a:rPr lang="en-US" sz="3600" i="1" baseline="-25000" dirty="0" smtClean="0"/>
              <a:t>2</a:t>
            </a:r>
            <a:r>
              <a:rPr lang="en-US" sz="3600" i="1" dirty="0" smtClean="0"/>
              <a:t>O</a:t>
            </a:r>
            <a:endParaRPr lang="ru-RU" sz="3600" i="1" dirty="0" smtClean="0"/>
          </a:p>
          <a:p>
            <a:pPr algn="ctr">
              <a:buNone/>
            </a:pPr>
            <a:r>
              <a:rPr lang="ru-RU" sz="3600" i="1" dirty="0" smtClean="0">
                <a:solidFill>
                  <a:srgbClr val="FF0000"/>
                </a:solidFill>
              </a:rPr>
              <a:t>ДЗ отправляем в </a:t>
            </a:r>
            <a:r>
              <a:rPr lang="en-US" sz="3600" i="1" dirty="0" smtClean="0">
                <a:solidFill>
                  <a:srgbClr val="FF0000"/>
                </a:solidFill>
              </a:rPr>
              <a:t>VK </a:t>
            </a:r>
            <a:r>
              <a:rPr lang="ru-RU" sz="3600" i="1" dirty="0" smtClean="0">
                <a:solidFill>
                  <a:srgbClr val="FF0000"/>
                </a:solidFill>
              </a:rPr>
              <a:t>или на почту </a:t>
            </a:r>
            <a:r>
              <a:rPr lang="en-US" sz="3600" i="1" dirty="0" smtClean="0">
                <a:solidFill>
                  <a:srgbClr val="FF0000"/>
                </a:solidFill>
              </a:rPr>
              <a:t>ekhozyainova1987@mail.ru</a:t>
            </a:r>
            <a:endParaRPr lang="ru-RU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3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Другая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81</TotalTime>
  <Words>129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Металлы I A</vt:lpstr>
      <vt:lpstr>Нахождение в природе </vt:lpstr>
      <vt:lpstr>Получение</vt:lpstr>
      <vt:lpstr>Слайд 4</vt:lpstr>
      <vt:lpstr>Слайд 5</vt:lpstr>
      <vt:lpstr>Слайд 6</vt:lpstr>
      <vt:lpstr>Слайд 7</vt:lpstr>
      <vt:lpstr>Слайд 8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Щелочные металлы</dc:title>
  <dc:creator>teacher</dc:creator>
  <cp:lastModifiedBy>KATYA</cp:lastModifiedBy>
  <cp:revision>14</cp:revision>
  <dcterms:created xsi:type="dcterms:W3CDTF">2015-02-18T06:32:24Z</dcterms:created>
  <dcterms:modified xsi:type="dcterms:W3CDTF">2020-04-12T09:45:55Z</dcterms:modified>
</cp:coreProperties>
</file>