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5" r:id="rId6"/>
    <p:sldId id="266" r:id="rId7"/>
    <p:sldId id="267" r:id="rId8"/>
    <p:sldId id="270" r:id="rId9"/>
    <p:sldId id="268" r:id="rId10"/>
    <p:sldId id="27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620688"/>
            <a:ext cx="6777318" cy="2499031"/>
          </a:xfrm>
        </p:spPr>
        <p:txBody>
          <a:bodyPr/>
          <a:lstStyle/>
          <a:p>
            <a:r>
              <a:rPr lang="ru-RU" sz="3600" b="1" dirty="0" smtClean="0">
                <a:effectLst/>
                <a:latin typeface="Georgia"/>
              </a:rPr>
              <a:t>Металлы </a:t>
            </a:r>
            <a:r>
              <a:rPr lang="en-US" sz="3600" b="1" dirty="0" smtClean="0">
                <a:effectLst/>
                <a:latin typeface="Georgia"/>
              </a:rPr>
              <a:t>II </a:t>
            </a:r>
            <a:r>
              <a:rPr lang="ru-RU" sz="3600" b="1" dirty="0" smtClean="0">
                <a:effectLst/>
                <a:latin typeface="Georgia"/>
              </a:rPr>
              <a:t>А</a:t>
            </a:r>
            <a:br>
              <a:rPr lang="ru-RU" sz="3600" b="1" dirty="0" smtClean="0">
                <a:effectLst/>
                <a:latin typeface="Georgia"/>
              </a:rPr>
            </a:br>
            <a:r>
              <a:rPr lang="ru-RU" sz="3600" b="1" dirty="0" smtClean="0">
                <a:effectLst/>
                <a:latin typeface="Georgia"/>
              </a:rPr>
              <a:t>(</a:t>
            </a:r>
            <a:r>
              <a:rPr lang="en-US" sz="3600" b="1" dirty="0" smtClean="0">
                <a:effectLst/>
                <a:latin typeface="Georgia"/>
              </a:rPr>
              <a:t>Be</a:t>
            </a:r>
            <a:r>
              <a:rPr lang="ru-RU" sz="3600" b="1" dirty="0" smtClean="0">
                <a:effectLst/>
                <a:latin typeface="Georgia"/>
              </a:rPr>
              <a:t>, </a:t>
            </a:r>
            <a:r>
              <a:rPr lang="en-US" sz="3600" b="1" dirty="0" smtClean="0">
                <a:effectLst/>
                <a:latin typeface="Georgia"/>
              </a:rPr>
              <a:t>Mg, Ca, </a:t>
            </a:r>
            <a:r>
              <a:rPr lang="en-US" sz="3600" b="1" dirty="0" err="1" smtClean="0">
                <a:effectLst/>
                <a:latin typeface="Georgia"/>
              </a:rPr>
              <a:t>Sr</a:t>
            </a:r>
            <a:r>
              <a:rPr lang="en-US" sz="3600" b="1" dirty="0" smtClean="0">
                <a:effectLst/>
                <a:latin typeface="Georgia"/>
              </a:rPr>
              <a:t>, </a:t>
            </a:r>
            <a:r>
              <a:rPr lang="en-US" sz="3600" b="1" dirty="0" err="1" smtClean="0">
                <a:effectLst/>
                <a:latin typeface="Georgia"/>
              </a:rPr>
              <a:t>Ba</a:t>
            </a:r>
            <a:r>
              <a:rPr lang="en-US" sz="3600" b="1" dirty="0" smtClean="0">
                <a:effectLst/>
                <a:latin typeface="Georgia"/>
              </a:rPr>
              <a:t>, Ra)</a:t>
            </a:r>
            <a:r>
              <a:rPr lang="ru-RU" sz="3600" b="1" dirty="0">
                <a:effectLst/>
                <a:latin typeface="Georgia"/>
              </a:rPr>
              <a:t/>
            </a:r>
            <a:br>
              <a:rPr lang="ru-RU" sz="3600" b="1" dirty="0">
                <a:effectLst/>
                <a:latin typeface="Georgia"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5400" b="1" dirty="0" smtClean="0">
                <a:ln w="3175">
                  <a:solidFill>
                    <a:prstClr val="white">
                      <a:alpha val="65000"/>
                    </a:prstClr>
                  </a:solidFill>
                </a:ln>
                <a:effectLst/>
                <a:latin typeface="Georgia"/>
              </a:rPr>
              <a:t>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92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Составьте уравнения реакций магния: с водой, с серой, с фосфором, с соляной кислотой. Назовите полученные вещества. Расставьте коэффициенты.</a:t>
            </a:r>
            <a:endParaRPr lang="ru-RU" dirty="0" smtClean="0"/>
          </a:p>
          <a:p>
            <a:r>
              <a:rPr lang="ru-RU" dirty="0" smtClean="0"/>
              <a:t>Для уравнения реакции магния с фосфором расставьте коэффициенты методом электронного баланса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для закрепления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какими из перечисленных веществ реагирует кальций: бром, вода, фосфор, концентрированная серная кислота, сульфат натрия? Напишите уравнения возможных реакций. Для уравнения с концентрированной серной кислотой расставьте коэффициенты методом электронного баланса.</a:t>
            </a:r>
          </a:p>
          <a:p>
            <a:r>
              <a:rPr lang="ru-RU" dirty="0" smtClean="0"/>
              <a:t>Отправить к следующему уроку конспект + письменное домашнее задание.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2248347"/>
            <a:ext cx="8568952" cy="387781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В земной коре содержится бериллия - 0,00053%, магния - 1,95%, кальция - 3,38%, стронция - 0,014%, бария - 0,026%, радий - искусственный элемент.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Встречаются в природе только в виде соединений - силикатов, </a:t>
            </a:r>
            <a:r>
              <a:rPr lang="ru-RU" sz="3200" b="1" dirty="0" smtClean="0">
                <a:solidFill>
                  <a:schemeClr val="tx1"/>
                </a:solidFill>
              </a:rPr>
              <a:t>карбонатов</a:t>
            </a:r>
            <a:r>
              <a:rPr lang="ru-RU" sz="3200" b="1" dirty="0">
                <a:solidFill>
                  <a:schemeClr val="tx1"/>
                </a:solidFill>
              </a:rPr>
              <a:t>, фосфатов, сульфатов и т.д.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НАХОЖДЕНИЕ В ПРИРОДЕ</a:t>
            </a:r>
          </a:p>
        </p:txBody>
      </p:sp>
    </p:spTree>
    <p:extLst>
      <p:ext uri="{BB962C8B-B14F-4D97-AF65-F5344CB8AC3E}">
        <p14:creationId xmlns:p14="http://schemas.microsoft.com/office/powerpoint/2010/main" xmlns="" val="10321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2248347"/>
            <a:ext cx="8640960" cy="427699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1. Бериллий получают восстановлением фторида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BeF</a:t>
            </a:r>
            <a:r>
              <a:rPr lang="ru-RU" sz="3200" b="1" baseline="-25000" dirty="0">
                <a:solidFill>
                  <a:schemeClr val="tx1"/>
                </a:solidFill>
              </a:rPr>
              <a:t>2 </a:t>
            </a:r>
            <a:r>
              <a:rPr lang="ru-RU" sz="3200" b="1" dirty="0">
                <a:solidFill>
                  <a:schemeClr val="tx1"/>
                </a:solidFill>
              </a:rPr>
              <a:t>+ </a:t>
            </a:r>
            <a:r>
              <a:rPr lang="ru-RU" sz="3200" b="1" dirty="0" err="1">
                <a:solidFill>
                  <a:schemeClr val="tx1"/>
                </a:solidFill>
              </a:rPr>
              <a:t>Mg</a:t>
            </a:r>
            <a:r>
              <a:rPr lang="ru-RU" sz="3200" b="1" dirty="0">
                <a:solidFill>
                  <a:schemeClr val="tx1"/>
                </a:solidFill>
              </a:rPr>
              <a:t>  </a:t>
            </a:r>
            <a:r>
              <a:rPr lang="ru-RU" sz="3200" b="1" baseline="30000" dirty="0" err="1">
                <a:solidFill>
                  <a:schemeClr val="tx1"/>
                </a:solidFill>
              </a:rPr>
              <a:t>t˚C</a:t>
            </a:r>
            <a:r>
              <a:rPr lang="ru-RU" sz="3200" b="1" dirty="0">
                <a:solidFill>
                  <a:schemeClr val="tx1"/>
                </a:solidFill>
              </a:rPr>
              <a:t>→ </a:t>
            </a:r>
            <a:r>
              <a:rPr lang="ru-RU" sz="3200" b="1" dirty="0" err="1">
                <a:solidFill>
                  <a:schemeClr val="tx1"/>
                </a:solidFill>
              </a:rPr>
              <a:t>Be</a:t>
            </a:r>
            <a:r>
              <a:rPr lang="ru-RU" sz="3200" b="1" dirty="0">
                <a:solidFill>
                  <a:schemeClr val="tx1"/>
                </a:solidFill>
              </a:rPr>
              <a:t> + </a:t>
            </a:r>
            <a:r>
              <a:rPr lang="ru-RU" sz="3200" b="1" dirty="0" smtClean="0">
                <a:solidFill>
                  <a:schemeClr val="tx1"/>
                </a:solidFill>
              </a:rPr>
              <a:t>MgF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2. Барий получают восстановлением оксида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3BaO + 2Al  </a:t>
            </a:r>
            <a:r>
              <a:rPr lang="ru-RU" sz="3200" b="1" baseline="30000" dirty="0" err="1">
                <a:solidFill>
                  <a:schemeClr val="tx1"/>
                </a:solidFill>
              </a:rPr>
              <a:t>t˚C</a:t>
            </a:r>
            <a:r>
              <a:rPr lang="ru-RU" sz="3200" b="1" dirty="0">
                <a:solidFill>
                  <a:schemeClr val="tx1"/>
                </a:solidFill>
              </a:rPr>
              <a:t>→ 3Ba + </a:t>
            </a:r>
            <a:r>
              <a:rPr lang="ru-RU" sz="3200" b="1" dirty="0" smtClean="0">
                <a:solidFill>
                  <a:schemeClr val="tx1"/>
                </a:solidFill>
              </a:rPr>
              <a:t>Al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3200" b="1" dirty="0" smtClean="0">
                <a:solidFill>
                  <a:schemeClr val="tx1"/>
                </a:solidFill>
              </a:rPr>
              <a:t>O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3. Остальные металлы получают электролизом расплавов хлоридов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CaCl</a:t>
            </a:r>
            <a:r>
              <a:rPr lang="ru-RU" sz="3200" b="1" baseline="-25000" dirty="0">
                <a:solidFill>
                  <a:schemeClr val="tx1"/>
                </a:solidFill>
              </a:rPr>
              <a:t>2</a:t>
            </a:r>
            <a:r>
              <a:rPr lang="ru-RU" sz="3200" b="1" dirty="0">
                <a:solidFill>
                  <a:schemeClr val="tx1"/>
                </a:solidFill>
              </a:rPr>
              <a:t>=Ca+Cl</a:t>
            </a:r>
            <a:r>
              <a:rPr lang="ru-RU" sz="3200" b="1" baseline="-25000" dirty="0">
                <a:solidFill>
                  <a:schemeClr val="tx1"/>
                </a:solidFill>
              </a:rPr>
              <a:t>2</a:t>
            </a:r>
            <a:r>
              <a:rPr lang="ru-RU" sz="3200" b="1" dirty="0">
                <a:solidFill>
                  <a:schemeClr val="tx1"/>
                </a:solidFill>
              </a:rPr>
              <a:t>↑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ПОЛУЧЕНИЕ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8389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Металлы </a:t>
            </a:r>
            <a:r>
              <a:rPr lang="en-US" sz="4000" b="1" dirty="0" smtClean="0">
                <a:solidFill>
                  <a:schemeClr val="tx1"/>
                </a:solidFill>
              </a:rPr>
              <a:t>II A </a:t>
            </a:r>
            <a:r>
              <a:rPr lang="ru-RU" sz="4000" b="1" dirty="0" smtClean="0">
                <a:solidFill>
                  <a:schemeClr val="tx1"/>
                </a:solidFill>
              </a:rPr>
              <a:t>(по </a:t>
            </a:r>
            <a:r>
              <a:rPr lang="ru-RU" sz="4000" b="1" dirty="0">
                <a:solidFill>
                  <a:schemeClr val="tx1"/>
                </a:solidFill>
              </a:rPr>
              <a:t>сравнению со щелочными металлами) обладают более высокими </a:t>
            </a:r>
            <a:r>
              <a:rPr lang="ru-RU" sz="4000" b="1" dirty="0" err="1">
                <a:solidFill>
                  <a:schemeClr val="tx1"/>
                </a:solidFill>
              </a:rPr>
              <a:t>t°пл</a:t>
            </a:r>
            <a:r>
              <a:rPr lang="ru-RU" sz="4000" b="1" dirty="0">
                <a:solidFill>
                  <a:schemeClr val="tx1"/>
                </a:solidFill>
              </a:rPr>
              <a:t>. и </a:t>
            </a:r>
            <a:r>
              <a:rPr lang="ru-RU" sz="4000" b="1" dirty="0" err="1">
                <a:solidFill>
                  <a:schemeClr val="tx1"/>
                </a:solidFill>
              </a:rPr>
              <a:t>t°кип</a:t>
            </a:r>
            <a:r>
              <a:rPr lang="ru-RU" sz="4000" b="1" dirty="0">
                <a:solidFill>
                  <a:schemeClr val="tx1"/>
                </a:solidFill>
              </a:rPr>
              <a:t>, плотностями и твердостью.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ФИЗИЧЕСКИЕ СВОЙСТВА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42867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1.      Реакция с водой.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dirty="0" err="1" smtClean="0">
                <a:solidFill>
                  <a:schemeClr val="tx1"/>
                </a:solidFill>
              </a:rPr>
              <a:t>Be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и </a:t>
            </a:r>
            <a:r>
              <a:rPr lang="ru-RU" sz="2800" dirty="0" err="1">
                <a:solidFill>
                  <a:schemeClr val="tx1"/>
                </a:solidFill>
              </a:rPr>
              <a:t>Mg</a:t>
            </a:r>
            <a:r>
              <a:rPr lang="ru-RU" sz="2800" dirty="0">
                <a:solidFill>
                  <a:schemeClr val="tx1"/>
                </a:solidFill>
              </a:rPr>
              <a:t> покрыты инертной оксидной пленкой, поэтому они устойчивы по отношению к воде, но с горячей водой магний </a:t>
            </a:r>
            <a:r>
              <a:rPr lang="ru-RU" sz="2800" dirty="0" smtClean="0">
                <a:solidFill>
                  <a:schemeClr val="tx1"/>
                </a:solidFill>
              </a:rPr>
              <a:t>образует основание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Mg</a:t>
            </a:r>
            <a:r>
              <a:rPr lang="ru-RU" sz="2800" dirty="0" smtClean="0">
                <a:solidFill>
                  <a:schemeClr val="tx1"/>
                </a:solidFill>
              </a:rPr>
              <a:t>(OH)</a:t>
            </a:r>
            <a:r>
              <a:rPr lang="ru-RU" sz="2800" baseline="-25000" dirty="0" smtClean="0">
                <a:solidFill>
                  <a:schemeClr val="tx1"/>
                </a:solidFill>
              </a:rPr>
              <a:t>2</a:t>
            </a:r>
            <a:r>
              <a:rPr lang="ru-RU" sz="2800" baseline="-25000" dirty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2800" dirty="0" err="1" smtClean="0">
                <a:solidFill>
                  <a:schemeClr val="tx1"/>
                </a:solidFill>
              </a:rPr>
              <a:t>Ca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Sr</a:t>
            </a:r>
            <a:r>
              <a:rPr lang="ru-RU" sz="2800" dirty="0">
                <a:solidFill>
                  <a:schemeClr val="tx1"/>
                </a:solidFill>
              </a:rPr>
              <a:t> и </a:t>
            </a:r>
            <a:r>
              <a:rPr lang="ru-RU" sz="2800" dirty="0" err="1">
                <a:solidFill>
                  <a:schemeClr val="tx1"/>
                </a:solidFill>
              </a:rPr>
              <a:t>Ba</a:t>
            </a:r>
            <a:r>
              <a:rPr lang="ru-RU" sz="2800" dirty="0">
                <a:solidFill>
                  <a:schemeClr val="tx1"/>
                </a:solidFill>
              </a:rPr>
              <a:t> растворяются в воде с образованием </a:t>
            </a:r>
            <a:r>
              <a:rPr lang="ru-RU" sz="2800" dirty="0" err="1" smtClean="0">
                <a:solidFill>
                  <a:schemeClr val="tx1"/>
                </a:solidFill>
              </a:rPr>
              <a:t>гидроксидов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  <a:endParaRPr lang="ru-RU" sz="2800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 algn="ctr">
              <a:buNone/>
            </a:pPr>
            <a:r>
              <a:rPr lang="ru-RU" sz="2800" b="1" dirty="0" err="1">
                <a:solidFill>
                  <a:schemeClr val="tx1"/>
                </a:solidFill>
              </a:rPr>
              <a:t>Ca</a:t>
            </a:r>
            <a:r>
              <a:rPr lang="ru-RU" sz="2800" b="1" dirty="0">
                <a:solidFill>
                  <a:schemeClr val="tx1"/>
                </a:solidFill>
              </a:rPr>
              <a:t> + 2H</a:t>
            </a:r>
            <a:r>
              <a:rPr lang="ru-RU" sz="2800" b="1" baseline="-25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O → </a:t>
            </a:r>
            <a:r>
              <a:rPr lang="ru-RU" sz="2800" b="1" dirty="0" err="1">
                <a:solidFill>
                  <a:schemeClr val="tx1"/>
                </a:solidFill>
              </a:rPr>
              <a:t>Ca</a:t>
            </a:r>
            <a:r>
              <a:rPr lang="ru-RU" sz="2800" b="1" dirty="0">
                <a:solidFill>
                  <a:schemeClr val="tx1"/>
                </a:solidFill>
              </a:rPr>
              <a:t>(OH)</a:t>
            </a:r>
            <a:r>
              <a:rPr lang="ru-RU" sz="2800" b="1" baseline="-25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 + </a:t>
            </a:r>
            <a:r>
              <a:rPr lang="ru-RU" sz="2800" b="1" dirty="0" smtClean="0">
                <a:solidFill>
                  <a:schemeClr val="tx1"/>
                </a:solidFill>
              </a:rPr>
              <a:t>H</a:t>
            </a:r>
            <a:r>
              <a:rPr lang="ru-RU" sz="28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Химические свойства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50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88641"/>
            <a:ext cx="7833192" cy="593752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4000" b="1" i="1" dirty="0">
                <a:solidFill>
                  <a:schemeClr val="accent5">
                    <a:lumMod val="50000"/>
                  </a:schemeClr>
                </a:solidFill>
              </a:rPr>
              <a:t>2.      Реакция с кислородом.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Все металлы образуют оксиды RO, барий образует пероксид – BaO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: </a:t>
            </a:r>
            <a:endParaRPr lang="ru-RU" sz="4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2Mg + 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 → 2MgO</a:t>
            </a: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4000" b="1" dirty="0" err="1">
                <a:solidFill>
                  <a:schemeClr val="tx1"/>
                </a:solidFill>
              </a:rPr>
              <a:t>Ba</a:t>
            </a:r>
            <a:r>
              <a:rPr lang="ru-RU" sz="4000" b="1" dirty="0">
                <a:solidFill>
                  <a:schemeClr val="tx1"/>
                </a:solidFill>
              </a:rPr>
              <a:t> + 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 → BaO</a:t>
            </a:r>
            <a:r>
              <a:rPr lang="ru-RU" sz="4000" b="1" baseline="-25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 </a:t>
            </a: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2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280919" cy="61926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5">
                    <a:lumMod val="50000"/>
                  </a:schemeClr>
                </a:solidFill>
              </a:rPr>
              <a:t>3.      С другими неметаллами образуются бинарные соединения:</a:t>
            </a:r>
            <a:r>
              <a:rPr lang="ru-RU" sz="3600" b="1" i="1" dirty="0">
                <a:solidFill>
                  <a:schemeClr val="tx1"/>
                </a:solidFill>
              </a:rPr>
              <a:t> 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Be + Cl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→ BeCl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2 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chemeClr val="tx1"/>
                </a:solidFill>
              </a:rPr>
              <a:t>галогениды)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Ba + S → </a:t>
            </a:r>
            <a:r>
              <a:rPr lang="en-US" sz="3600" b="1" dirty="0" err="1">
                <a:solidFill>
                  <a:schemeClr val="tx1"/>
                </a:solidFill>
                <a:latin typeface="Times New Roman"/>
              </a:rPr>
              <a:t>BaS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(</a:t>
            </a:r>
            <a:r>
              <a:rPr lang="ru-RU" sz="3600" b="1" dirty="0">
                <a:solidFill>
                  <a:schemeClr val="tx1"/>
                </a:solidFill>
              </a:rPr>
              <a:t>сульфиды)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Mg + N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→ Mg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N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2 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chemeClr val="tx1"/>
                </a:solidFill>
              </a:rPr>
              <a:t>нитриды)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Ba + 2P → Ba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3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P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2 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>
                <a:solidFill>
                  <a:schemeClr val="tx1"/>
                </a:solidFill>
              </a:rPr>
              <a:t>фосфиды) 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640960" cy="633670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5">
                    <a:lumMod val="50000"/>
                  </a:schemeClr>
                </a:solidFill>
              </a:rPr>
              <a:t>4.      Все металлы растворяются в кислотах: 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Ca + 2HCl → CaCl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+ 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H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endParaRPr lang="en-US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Mg + H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SO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4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(</a:t>
            </a:r>
            <a:r>
              <a:rPr lang="ru-RU" sz="3600" b="1" dirty="0" err="1">
                <a:solidFill>
                  <a:schemeClr val="tx1"/>
                </a:solidFill>
              </a:rPr>
              <a:t>разб</a:t>
            </a:r>
            <a:r>
              <a:rPr lang="ru-RU" sz="3600" b="1" dirty="0">
                <a:solidFill>
                  <a:schemeClr val="tx1"/>
                </a:solidFill>
              </a:rPr>
              <a:t>.) →  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MgSO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4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 + 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H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endParaRPr lang="en-US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Бериллий также растворяется в водных растворах щелочей: </a:t>
            </a:r>
            <a:endParaRPr lang="ru-RU" sz="3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Be + 2NaOH + 2H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O → Na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[Be(OH)</a:t>
            </a:r>
            <a:r>
              <a:rPr lang="en-US" sz="3600" b="1" baseline="-25000" dirty="0">
                <a:solidFill>
                  <a:schemeClr val="tx1"/>
                </a:solidFill>
                <a:latin typeface="Times New Roman"/>
              </a:rPr>
              <a:t>4</a:t>
            </a:r>
            <a:r>
              <a:rPr lang="en-US" sz="3600" b="1" dirty="0">
                <a:solidFill>
                  <a:schemeClr val="tx1"/>
                </a:solidFill>
                <a:latin typeface="Times New Roman"/>
              </a:rPr>
              <a:t>] + </a:t>
            </a:r>
            <a:r>
              <a:rPr lang="en-US" sz="3600" b="1" dirty="0" smtClean="0">
                <a:solidFill>
                  <a:schemeClr val="tx1"/>
                </a:solidFill>
                <a:latin typeface="Times New Roman"/>
              </a:rPr>
              <a:t>H</a:t>
            </a:r>
            <a:r>
              <a:rPr lang="en-US" sz="36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endParaRPr lang="en-US" sz="3600" b="1" i="0" dirty="0">
              <a:solidFill>
                <a:schemeClr val="tx1"/>
              </a:solidFill>
              <a:effectLst/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84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40871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</a:rPr>
              <a:t>5.      Качественная реакция </a:t>
            </a:r>
            <a:endParaRPr lang="ru-RU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а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окрашивание </a:t>
            </a:r>
            <a:r>
              <a:rPr lang="ru-RU" sz="3000" b="1" i="1" dirty="0">
                <a:solidFill>
                  <a:schemeClr val="accent5">
                    <a:lumMod val="50000"/>
                  </a:schemeClr>
                </a:solidFill>
              </a:rPr>
              <a:t>пламени в следующие цвета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ru-RU" sz="3000" dirty="0">
              <a:solidFill>
                <a:schemeClr val="accent5">
                  <a:lumMod val="50000"/>
                </a:schemeClr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Ca</a:t>
            </a:r>
            <a:r>
              <a:rPr lang="ru-RU" sz="3600" b="1" baseline="30000" dirty="0">
                <a:solidFill>
                  <a:schemeClr val="tx1"/>
                </a:solidFill>
              </a:rPr>
              <a:t>2+</a:t>
            </a:r>
            <a:r>
              <a:rPr lang="ru-RU" sz="3600" b="1" dirty="0">
                <a:solidFill>
                  <a:schemeClr val="tx1"/>
                </a:solidFill>
              </a:rPr>
              <a:t> - темно-оранжевый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Sr</a:t>
            </a:r>
            <a:r>
              <a:rPr lang="ru-RU" sz="3600" b="1" baseline="30000" dirty="0">
                <a:solidFill>
                  <a:schemeClr val="tx1"/>
                </a:solidFill>
              </a:rPr>
              <a:t>2+</a:t>
            </a:r>
            <a:r>
              <a:rPr lang="ru-RU" sz="3600" b="1" dirty="0">
                <a:solidFill>
                  <a:schemeClr val="tx1"/>
                </a:solidFill>
              </a:rPr>
              <a:t>- темно-красный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Ba</a:t>
            </a:r>
            <a:r>
              <a:rPr lang="ru-RU" sz="3600" b="1" baseline="30000" dirty="0">
                <a:solidFill>
                  <a:schemeClr val="tx1"/>
                </a:solidFill>
              </a:rPr>
              <a:t>2+</a:t>
            </a:r>
            <a:r>
              <a:rPr lang="ru-RU" sz="3600" b="1" dirty="0">
                <a:solidFill>
                  <a:schemeClr val="tx1"/>
                </a:solidFill>
              </a:rPr>
              <a:t> - </a:t>
            </a:r>
            <a:r>
              <a:rPr lang="ru-RU" sz="3600" b="1" dirty="0" smtClean="0">
                <a:solidFill>
                  <a:schemeClr val="tx1"/>
                </a:solidFill>
              </a:rPr>
              <a:t>светло-зеленый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i="1" dirty="0" smtClean="0">
                <a:solidFill>
                  <a:schemeClr val="tx1"/>
                </a:solidFill>
              </a:rPr>
              <a:t>б</a:t>
            </a:r>
            <a:r>
              <a:rPr lang="ru-RU" sz="3600" b="1" i="1" dirty="0" smtClean="0">
                <a:solidFill>
                  <a:schemeClr val="tx1"/>
                </a:solidFill>
              </a:rPr>
              <a:t>)катион </a:t>
            </a:r>
            <a:r>
              <a:rPr lang="ru-RU" sz="3600" b="1" i="1" dirty="0">
                <a:solidFill>
                  <a:schemeClr val="tx1"/>
                </a:solidFill>
              </a:rPr>
              <a:t>Ba</a:t>
            </a:r>
            <a:r>
              <a:rPr lang="ru-RU" sz="3600" b="1" i="1" baseline="30000" dirty="0">
                <a:solidFill>
                  <a:schemeClr val="tx1"/>
                </a:solidFill>
              </a:rPr>
              <a:t>2+</a:t>
            </a:r>
            <a:r>
              <a:rPr lang="ru-RU" sz="3600" b="1" i="1" dirty="0">
                <a:solidFill>
                  <a:schemeClr val="tx1"/>
                </a:solidFill>
              </a:rPr>
              <a:t> </a:t>
            </a:r>
            <a:r>
              <a:rPr lang="ru-RU" sz="3600" b="1" i="1" dirty="0" smtClean="0">
                <a:solidFill>
                  <a:schemeClr val="tx1"/>
                </a:solidFill>
              </a:rPr>
              <a:t>-  с </a:t>
            </a:r>
            <a:r>
              <a:rPr lang="ru-RU" sz="3600" b="1" i="1" dirty="0">
                <a:solidFill>
                  <a:schemeClr val="tx1"/>
                </a:solidFill>
              </a:rPr>
              <a:t>серной кислотой или ее солями:</a:t>
            </a:r>
            <a:endParaRPr lang="ru-RU" sz="3600" b="1" i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BaCl</a:t>
            </a:r>
            <a:r>
              <a:rPr lang="ru-RU" sz="3600" b="1" baseline="-25000" dirty="0">
                <a:solidFill>
                  <a:schemeClr val="tx1"/>
                </a:solidFill>
              </a:rPr>
              <a:t>2</a:t>
            </a:r>
            <a:r>
              <a:rPr lang="ru-RU" sz="3600" b="1" dirty="0">
                <a:solidFill>
                  <a:schemeClr val="tx1"/>
                </a:solidFill>
              </a:rPr>
              <a:t> + H</a:t>
            </a:r>
            <a:r>
              <a:rPr lang="ru-RU" sz="3600" b="1" baseline="-25000" dirty="0">
                <a:solidFill>
                  <a:schemeClr val="tx1"/>
                </a:solidFill>
              </a:rPr>
              <a:t>2</a:t>
            </a:r>
            <a:r>
              <a:rPr lang="ru-RU" sz="3600" b="1" dirty="0">
                <a:solidFill>
                  <a:schemeClr val="tx1"/>
                </a:solidFill>
              </a:rPr>
              <a:t>SO</a:t>
            </a:r>
            <a:r>
              <a:rPr lang="ru-RU" sz="3600" b="1" baseline="-25000" dirty="0">
                <a:solidFill>
                  <a:schemeClr val="tx1"/>
                </a:solidFill>
              </a:rPr>
              <a:t>4</a:t>
            </a:r>
            <a:r>
              <a:rPr lang="ru-RU" sz="3600" b="1" dirty="0">
                <a:solidFill>
                  <a:schemeClr val="tx1"/>
                </a:solidFill>
              </a:rPr>
              <a:t> → BaSO</a:t>
            </a:r>
            <a:r>
              <a:rPr lang="ru-RU" sz="3600" b="1" baseline="-25000" dirty="0">
                <a:solidFill>
                  <a:schemeClr val="tx1"/>
                </a:solidFill>
              </a:rPr>
              <a:t>4</a:t>
            </a:r>
            <a:r>
              <a:rPr lang="ru-RU" sz="3600" b="1" dirty="0">
                <a:solidFill>
                  <a:schemeClr val="tx1"/>
                </a:solidFill>
              </a:rPr>
              <a:t>↓ + 2HCl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                        белый осадок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2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</TotalTime>
  <Words>188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Металлы II А (Be, Mg, Ca, Sr, Ba, Ra) </vt:lpstr>
      <vt:lpstr>НАХОЖДЕНИЕ В ПРИРОДЕ</vt:lpstr>
      <vt:lpstr>ПОЛУЧЕНИЕ</vt:lpstr>
      <vt:lpstr>ФИЗИЧЕСКИЕ СВОЙСТВА</vt:lpstr>
      <vt:lpstr>Химические свойства</vt:lpstr>
      <vt:lpstr>Слайд 6</vt:lpstr>
      <vt:lpstr>Слайд 7</vt:lpstr>
      <vt:lpstr>Слайд 8</vt:lpstr>
      <vt:lpstr>Слайд 9</vt:lpstr>
      <vt:lpstr>Задание для закрепления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Кальций и его соединения. Жёсткость и способы её устранения </dc:title>
  <dc:creator>teacher</dc:creator>
  <cp:lastModifiedBy>KATYA</cp:lastModifiedBy>
  <cp:revision>9</cp:revision>
  <dcterms:created xsi:type="dcterms:W3CDTF">2014-01-30T17:06:09Z</dcterms:created>
  <dcterms:modified xsi:type="dcterms:W3CDTF">2020-04-07T14:43:24Z</dcterms:modified>
</cp:coreProperties>
</file>