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74" r:id="rId5"/>
    <p:sldId id="273" r:id="rId6"/>
    <p:sldId id="275" r:id="rId7"/>
    <p:sldId id="276" r:id="rId8"/>
    <p:sldId id="277" r:id="rId9"/>
    <p:sldId id="278" r:id="rId10"/>
    <p:sldId id="279" r:id="rId11"/>
    <p:sldId id="28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1387737"/>
            <a:ext cx="8072494" cy="1731982"/>
          </a:xfrm>
        </p:spPr>
        <p:txBody>
          <a:bodyPr/>
          <a:lstStyle/>
          <a:p>
            <a:r>
              <a:rPr lang="ru-RU" sz="6000" dirty="0" smtClean="0"/>
              <a:t>Металлы </a:t>
            </a:r>
            <a:r>
              <a:rPr lang="en-US" sz="6000" dirty="0" smtClean="0"/>
              <a:t>I A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Li Na K </a:t>
            </a:r>
            <a:r>
              <a:rPr lang="en-US" sz="5400" dirty="0" err="1" smtClean="0"/>
              <a:t>Rb</a:t>
            </a:r>
            <a:r>
              <a:rPr lang="en-US" sz="5400" dirty="0" smtClean="0"/>
              <a:t> Cs Fr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xmlns="" val="112981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99247" y="428605"/>
            <a:ext cx="8016157" cy="5697558"/>
          </a:xfrm>
        </p:spPr>
        <p:txBody>
          <a:bodyPr/>
          <a:lstStyle/>
          <a:p>
            <a:pPr algn="ctr">
              <a:buNone/>
            </a:pPr>
            <a:r>
              <a:rPr lang="ru-RU" sz="4000" b="1" dirty="0" smtClean="0"/>
              <a:t>Задания для закрепления</a:t>
            </a:r>
            <a:endParaRPr lang="ru-RU" sz="4000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sz="2800" dirty="0" smtClean="0"/>
          </a:p>
          <a:p>
            <a:pPr marL="514350" indent="-514350">
              <a:buAutoNum type="arabicParenR"/>
            </a:pPr>
            <a:r>
              <a:rPr lang="ru-RU" sz="2800" b="1" dirty="0" smtClean="0"/>
              <a:t>Осуществите цепочку превращений:</a:t>
            </a:r>
          </a:p>
          <a:p>
            <a:pPr marL="514350" indent="-514350" algn="ctr">
              <a:buNone/>
            </a:pPr>
            <a:r>
              <a:rPr lang="ru-RU" sz="2800" i="1" dirty="0" smtClean="0"/>
              <a:t> </a:t>
            </a:r>
            <a:r>
              <a:rPr lang="ru-RU" sz="2800" i="1" dirty="0" smtClean="0"/>
              <a:t>Литий → Оксид лития → </a:t>
            </a:r>
            <a:r>
              <a:rPr lang="ru-RU" sz="2800" i="1" dirty="0" err="1" smtClean="0"/>
              <a:t>Гидроксид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лития</a:t>
            </a:r>
            <a:r>
              <a:rPr lang="ru-RU" sz="2800" i="1" dirty="0" smtClean="0"/>
              <a:t> → Карбонат лития →  Хлорид лития → Литий</a:t>
            </a:r>
            <a:endParaRPr lang="en-US" sz="2800" i="1" dirty="0" smtClean="0"/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b="1" dirty="0" smtClean="0"/>
              <a:t>2) Расставьте коэффициенты, определите окислитель и восстановитель:</a:t>
            </a:r>
          </a:p>
          <a:p>
            <a:pPr algn="ctr">
              <a:buNone/>
            </a:pPr>
            <a:r>
              <a:rPr lang="ru-RU" sz="2800" i="1" dirty="0" smtClean="0"/>
              <a:t>К</a:t>
            </a:r>
            <a:r>
              <a:rPr lang="en-US" sz="2800" i="1" dirty="0" smtClean="0"/>
              <a:t> + HNO3 (</a:t>
            </a:r>
            <a:r>
              <a:rPr lang="ru-RU" sz="2800" i="1" dirty="0" err="1" smtClean="0"/>
              <a:t>конц</a:t>
            </a:r>
            <a:r>
              <a:rPr lang="en-US" sz="2800" i="1" dirty="0" smtClean="0"/>
              <a:t>.) = </a:t>
            </a:r>
            <a:r>
              <a:rPr lang="ru-RU" sz="2800" i="1" dirty="0" smtClean="0"/>
              <a:t>К</a:t>
            </a:r>
            <a:r>
              <a:rPr lang="en-US" sz="2800" i="1" dirty="0" smtClean="0"/>
              <a:t>NO3 + N</a:t>
            </a:r>
            <a:r>
              <a:rPr lang="en-US" sz="2800" i="1" baseline="-25000" dirty="0" smtClean="0"/>
              <a:t>2</a:t>
            </a:r>
            <a:r>
              <a:rPr lang="en-US" sz="2800" i="1" dirty="0" smtClean="0"/>
              <a:t>O + H</a:t>
            </a:r>
            <a:r>
              <a:rPr lang="en-US" sz="2800" i="1" baseline="-25000" dirty="0" smtClean="0"/>
              <a:t>2</a:t>
            </a:r>
            <a:r>
              <a:rPr lang="en-US" sz="2800" i="1" dirty="0" smtClean="0"/>
              <a:t>O</a:t>
            </a:r>
            <a:endParaRPr lang="ru-RU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sz="3600" dirty="0" smtClean="0"/>
              <a:t> </a:t>
            </a:r>
            <a:r>
              <a:rPr lang="ru-RU" sz="3600" b="1" dirty="0" smtClean="0"/>
              <a:t>1) </a:t>
            </a:r>
            <a:r>
              <a:rPr lang="ru-RU" sz="3600" b="1" dirty="0" smtClean="0"/>
              <a:t>Осуществите цепочку превращений:</a:t>
            </a:r>
          </a:p>
          <a:p>
            <a:pPr algn="ctr">
              <a:buNone/>
            </a:pPr>
            <a:r>
              <a:rPr lang="ru-RU" sz="3600" i="1" dirty="0" smtClean="0"/>
              <a:t>Натрий </a:t>
            </a:r>
            <a:r>
              <a:rPr lang="ru-RU" sz="3600" i="1" dirty="0" smtClean="0"/>
              <a:t>→ Сульфид натрия → </a:t>
            </a:r>
            <a:r>
              <a:rPr lang="ru-RU" sz="3600" i="1" dirty="0" err="1" smtClean="0"/>
              <a:t>Гидроксид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натрия</a:t>
            </a:r>
            <a:r>
              <a:rPr lang="ru-RU" sz="3600" i="1" dirty="0" smtClean="0"/>
              <a:t> → Хлорид натрия → Нитрат натрия → Нитрит </a:t>
            </a:r>
            <a:r>
              <a:rPr lang="ru-RU" sz="3600" i="1" dirty="0" smtClean="0"/>
              <a:t>натрия</a:t>
            </a:r>
          </a:p>
          <a:p>
            <a:pPr>
              <a:buNone/>
            </a:pPr>
            <a:r>
              <a:rPr lang="ru-RU" sz="3600" b="1" dirty="0" smtClean="0"/>
              <a:t>2) Расставьте коэффициенты, определите окислитель и восстановитель:</a:t>
            </a:r>
          </a:p>
          <a:p>
            <a:pPr algn="ctr">
              <a:buNone/>
            </a:pPr>
            <a:r>
              <a:rPr lang="en-US" sz="3600" i="1" dirty="0" smtClean="0"/>
              <a:t>Na </a:t>
            </a:r>
            <a:r>
              <a:rPr lang="en-US" sz="3600" i="1" dirty="0" smtClean="0"/>
              <a:t>+ HNO3 (</a:t>
            </a:r>
            <a:r>
              <a:rPr lang="ru-RU" sz="3600" i="1" dirty="0" err="1" smtClean="0"/>
              <a:t>разб</a:t>
            </a:r>
            <a:r>
              <a:rPr lang="en-US" sz="3600" i="1" dirty="0" smtClean="0"/>
              <a:t>.) = NaNO</a:t>
            </a:r>
            <a:r>
              <a:rPr lang="en-US" sz="3600" i="1" baseline="-25000" dirty="0" smtClean="0"/>
              <a:t>3</a:t>
            </a:r>
            <a:r>
              <a:rPr lang="en-US" sz="3600" i="1" dirty="0" smtClean="0"/>
              <a:t> + NH</a:t>
            </a:r>
            <a:r>
              <a:rPr lang="en-US" sz="3600" i="1" baseline="-25000" dirty="0" smtClean="0"/>
              <a:t>3</a:t>
            </a:r>
            <a:r>
              <a:rPr lang="en-US" sz="3600" i="1" dirty="0" smtClean="0"/>
              <a:t> + H</a:t>
            </a:r>
            <a:r>
              <a:rPr lang="en-US" sz="3600" i="1" baseline="-25000" dirty="0" smtClean="0"/>
              <a:t>2</a:t>
            </a:r>
            <a:r>
              <a:rPr lang="en-US" sz="3600" i="1" dirty="0" smtClean="0"/>
              <a:t>O</a:t>
            </a:r>
            <a:endParaRPr lang="ru-RU" sz="3600" dirty="0" smtClean="0"/>
          </a:p>
          <a:p>
            <a:pPr>
              <a:buNone/>
            </a:pPr>
            <a:endParaRPr lang="ru-RU" sz="3600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99247" y="1268760"/>
            <a:ext cx="7745505" cy="5328591"/>
          </a:xfrm>
          <a:solidFill>
            <a:schemeClr val="bg1"/>
          </a:solidFill>
        </p:spPr>
        <p:txBody>
          <a:bodyPr>
            <a:normAutofit/>
          </a:bodyPr>
          <a:lstStyle/>
          <a:p>
            <a:endParaRPr lang="en-US" b="1" dirty="0" smtClean="0"/>
          </a:p>
          <a:p>
            <a:r>
              <a:rPr lang="ru-RU" b="1" dirty="0" smtClean="0"/>
              <a:t>Свое </a:t>
            </a:r>
            <a:r>
              <a:rPr lang="ru-RU" b="1" dirty="0"/>
              <a:t>название эти металлы получили потому, что при взаимодействии с водой они и их оксиды образуют щелочи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s-элементы, имеют </a:t>
            </a:r>
            <a:r>
              <a:rPr lang="ru-RU" b="1" dirty="0"/>
              <a:t>один валентный электрон на внешнем уровне </a:t>
            </a:r>
            <a:r>
              <a:rPr lang="ru-RU" b="1" dirty="0" smtClean="0"/>
              <a:t>(</a:t>
            </a:r>
            <a:r>
              <a:rPr lang="en-US" b="1" i="1" dirty="0"/>
              <a:t>ns</a:t>
            </a:r>
            <a:r>
              <a:rPr lang="en-US" b="1" baseline="30000" dirty="0"/>
              <a:t>1</a:t>
            </a:r>
            <a:r>
              <a:rPr lang="ru-RU" b="1" dirty="0" smtClean="0"/>
              <a:t>). </a:t>
            </a:r>
          </a:p>
          <a:p>
            <a:r>
              <a:rPr lang="ru-RU" b="1" dirty="0" smtClean="0"/>
              <a:t>Самым </a:t>
            </a:r>
            <a:r>
              <a:rPr lang="ru-RU" b="1" dirty="0"/>
              <a:t>активным </a:t>
            </a:r>
            <a:r>
              <a:rPr lang="ru-RU" b="1" dirty="0" smtClean="0"/>
              <a:t>- </a:t>
            </a:r>
            <a:r>
              <a:rPr lang="ru-RU" b="1" dirty="0" err="1" smtClean="0"/>
              <a:t>франций</a:t>
            </a:r>
            <a:r>
              <a:rPr lang="ru-RU" b="1" dirty="0" smtClean="0"/>
              <a:t> </a:t>
            </a:r>
            <a:r>
              <a:rPr lang="ru-RU" b="1" dirty="0"/>
              <a:t>(радиоактивен). </a:t>
            </a:r>
            <a:endParaRPr lang="ru-RU" b="1" dirty="0" smtClean="0"/>
          </a:p>
          <a:p>
            <a:r>
              <a:rPr lang="ru-RU" b="1" dirty="0" smtClean="0"/>
              <a:t>Все </a:t>
            </a:r>
            <a:r>
              <a:rPr lang="ru-RU" b="1" dirty="0"/>
              <a:t>щелочные металлы хранят под слоем керосина </a:t>
            </a:r>
            <a:r>
              <a:rPr lang="ru-RU" b="1" dirty="0" smtClean="0"/>
              <a:t>из-за </a:t>
            </a:r>
            <a:r>
              <a:rPr lang="ru-RU" b="1" dirty="0"/>
              <a:t>их высокой реакционной способности. </a:t>
            </a:r>
            <a:endParaRPr lang="ru-RU" b="1" dirty="0" smtClean="0"/>
          </a:p>
          <a:p>
            <a:r>
              <a:rPr lang="ru-RU" b="1" dirty="0" smtClean="0"/>
              <a:t>В </a:t>
            </a:r>
            <a:r>
              <a:rPr lang="ru-RU" b="1" dirty="0"/>
              <a:t>соединениях </a:t>
            </a:r>
            <a:r>
              <a:rPr lang="ru-RU" b="1" dirty="0" smtClean="0"/>
              <a:t>проявляют </a:t>
            </a:r>
            <a:r>
              <a:rPr lang="ru-RU" b="1" dirty="0"/>
              <a:t>степень окисления +</a:t>
            </a:r>
            <a:r>
              <a:rPr lang="ru-RU" b="1" dirty="0" smtClean="0"/>
              <a:t>1</a:t>
            </a:r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8490" y="332656"/>
            <a:ext cx="7756263" cy="720080"/>
          </a:xfrm>
        </p:spPr>
        <p:txBody>
          <a:bodyPr/>
          <a:lstStyle/>
          <a:p>
            <a:r>
              <a:rPr lang="ru-RU" sz="4000" b="1" dirty="0"/>
              <a:t>П о л о ж е н и е  в  </a:t>
            </a:r>
            <a:r>
              <a:rPr lang="ru-RU" sz="4000" b="1" dirty="0" smtClean="0"/>
              <a:t>ПСХЭ,</a:t>
            </a:r>
            <a:r>
              <a:rPr lang="ru-RU" sz="4000" b="1" dirty="0"/>
              <a:t/>
            </a:r>
            <a:br>
              <a:rPr lang="ru-RU" sz="4000" b="1" dirty="0"/>
            </a:br>
            <a:r>
              <a:rPr lang="ru-RU" sz="4000" b="1" dirty="0"/>
              <a:t>с т р о е н и е  а т о м а</a:t>
            </a:r>
          </a:p>
        </p:txBody>
      </p:sp>
    </p:spTree>
    <p:extLst>
      <p:ext uri="{BB962C8B-B14F-4D97-AF65-F5344CB8AC3E}">
        <p14:creationId xmlns:p14="http://schemas.microsoft.com/office/powerpoint/2010/main" xmlns="" val="402934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Встречаются </a:t>
            </a:r>
            <a:r>
              <a:rPr lang="ru-RU" b="1" i="1" dirty="0"/>
              <a:t>только в виде соединений </a:t>
            </a:r>
            <a:r>
              <a:rPr lang="ru-RU" dirty="0"/>
              <a:t>вследствие своей высокой химической активности. </a:t>
            </a:r>
            <a:endParaRPr lang="ru-RU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ru-RU" b="1" dirty="0" smtClean="0"/>
              <a:t>Важнейшие </a:t>
            </a:r>
            <a:r>
              <a:rPr lang="ru-RU" b="1" dirty="0"/>
              <a:t>соединения: </a:t>
            </a:r>
            <a:endParaRPr lang="ru-RU" b="1" dirty="0" smtClean="0"/>
          </a:p>
          <a:p>
            <a:r>
              <a:rPr lang="ru-RU" dirty="0" smtClean="0"/>
              <a:t>поваренная </a:t>
            </a:r>
            <a:r>
              <a:rPr lang="ru-RU" dirty="0"/>
              <a:t>соль </a:t>
            </a:r>
            <a:r>
              <a:rPr lang="ru-RU" dirty="0" err="1"/>
              <a:t>NaCl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сильвинит </a:t>
            </a:r>
            <a:r>
              <a:rPr lang="ru-RU" dirty="0" err="1"/>
              <a:t>NaCl•KCl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мирабилит</a:t>
            </a:r>
            <a:r>
              <a:rPr lang="ru-RU" dirty="0"/>
              <a:t>, или глауберова </a:t>
            </a:r>
            <a:r>
              <a:rPr lang="ru-RU" dirty="0" smtClean="0"/>
              <a:t>соль  Na</a:t>
            </a:r>
            <a:r>
              <a:rPr lang="ru-RU" baseline="-25000" dirty="0" smtClean="0"/>
              <a:t>2</a:t>
            </a:r>
            <a:r>
              <a:rPr lang="ru-RU" dirty="0" smtClean="0"/>
              <a:t>SO</a:t>
            </a:r>
            <a:r>
              <a:rPr lang="ru-RU" baseline="-25000" dirty="0" smtClean="0"/>
              <a:t>4</a:t>
            </a:r>
            <a:r>
              <a:rPr lang="ru-RU" dirty="0" smtClean="0"/>
              <a:t>•10H</a:t>
            </a:r>
            <a:r>
              <a:rPr lang="ru-RU" baseline="-25000" dirty="0" smtClean="0"/>
              <a:t>2</a:t>
            </a:r>
            <a:r>
              <a:rPr lang="ru-RU" dirty="0" smtClean="0"/>
              <a:t>O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селитры </a:t>
            </a:r>
            <a:r>
              <a:rPr lang="ru-RU" dirty="0"/>
              <a:t>– NaNO</a:t>
            </a:r>
            <a:r>
              <a:rPr lang="ru-RU" baseline="-25000" dirty="0"/>
              <a:t>3</a:t>
            </a:r>
            <a:r>
              <a:rPr lang="ru-RU" dirty="0"/>
              <a:t>, KNO</a:t>
            </a:r>
            <a:r>
              <a:rPr lang="ru-RU" baseline="-25000" dirty="0"/>
              <a:t>3</a:t>
            </a:r>
            <a:r>
              <a:rPr lang="ru-RU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1" dirty="0" smtClean="0"/>
              <a:t>Нахождение в природе</a:t>
            </a:r>
            <a:r>
              <a:rPr lang="ru-RU" sz="4400" b="1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2796009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99247" y="404665"/>
            <a:ext cx="7745505" cy="5721498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ru-RU" sz="4000" b="1" dirty="0"/>
              <a:t>Тривиальные названия распространенных солей: </a:t>
            </a:r>
            <a:endParaRPr lang="ru-RU" sz="4000" b="1" dirty="0" smtClean="0"/>
          </a:p>
          <a:p>
            <a:pPr marL="0" indent="0">
              <a:buNone/>
            </a:pPr>
            <a:endParaRPr lang="ru-RU" b="1" dirty="0" smtClean="0"/>
          </a:p>
          <a:p>
            <a:r>
              <a:rPr lang="ru-RU" sz="3200" dirty="0" smtClean="0"/>
              <a:t>поваренная </a:t>
            </a:r>
            <a:r>
              <a:rPr lang="ru-RU" sz="3200" dirty="0"/>
              <a:t>(каменная) соль </a:t>
            </a:r>
            <a:r>
              <a:rPr lang="ru-RU" sz="3200" dirty="0" err="1"/>
              <a:t>NaCl</a:t>
            </a:r>
            <a:r>
              <a:rPr lang="ru-RU" sz="3200" dirty="0"/>
              <a:t>, </a:t>
            </a:r>
            <a:endParaRPr lang="ru-RU" sz="3200" dirty="0" smtClean="0"/>
          </a:p>
          <a:p>
            <a:r>
              <a:rPr lang="ru-RU" sz="3200" dirty="0" smtClean="0"/>
              <a:t>кальцинированная </a:t>
            </a:r>
            <a:r>
              <a:rPr lang="ru-RU" sz="3200" dirty="0"/>
              <a:t>сода Na</a:t>
            </a:r>
            <a:r>
              <a:rPr lang="ru-RU" sz="3200" baseline="-25000" dirty="0"/>
              <a:t>2</a:t>
            </a:r>
            <a:r>
              <a:rPr lang="ru-RU" sz="3200" dirty="0"/>
              <a:t>CO</a:t>
            </a:r>
            <a:r>
              <a:rPr lang="ru-RU" sz="3200" baseline="-25000" dirty="0"/>
              <a:t>3</a:t>
            </a:r>
            <a:r>
              <a:rPr lang="ru-RU" sz="3200" dirty="0"/>
              <a:t>, </a:t>
            </a:r>
            <a:endParaRPr lang="ru-RU" sz="3200" dirty="0" smtClean="0"/>
          </a:p>
          <a:p>
            <a:r>
              <a:rPr lang="ru-RU" sz="3200" dirty="0" smtClean="0"/>
              <a:t>каустическая </a:t>
            </a:r>
            <a:r>
              <a:rPr lang="ru-RU" sz="3200" dirty="0"/>
              <a:t>сода </a:t>
            </a:r>
            <a:r>
              <a:rPr lang="ru-RU" sz="3200" dirty="0" err="1"/>
              <a:t>NaOH</a:t>
            </a:r>
            <a:r>
              <a:rPr lang="ru-RU" sz="3200" dirty="0"/>
              <a:t>, </a:t>
            </a:r>
            <a:endParaRPr lang="ru-RU" sz="3200" dirty="0" smtClean="0"/>
          </a:p>
          <a:p>
            <a:r>
              <a:rPr lang="ru-RU" sz="3200" dirty="0" smtClean="0"/>
              <a:t>кристаллическая </a:t>
            </a:r>
            <a:r>
              <a:rPr lang="ru-RU" sz="3200" dirty="0"/>
              <a:t>сода Na</a:t>
            </a:r>
            <a:r>
              <a:rPr lang="ru-RU" sz="3200" baseline="-25000" dirty="0"/>
              <a:t>2</a:t>
            </a:r>
            <a:r>
              <a:rPr lang="ru-RU" sz="3200" dirty="0"/>
              <a:t>CO</a:t>
            </a:r>
            <a:r>
              <a:rPr lang="ru-RU" sz="3200" baseline="-25000" dirty="0"/>
              <a:t>3</a:t>
            </a:r>
            <a:r>
              <a:rPr lang="ru-RU" sz="3200" dirty="0"/>
              <a:t>•10H</a:t>
            </a:r>
            <a:r>
              <a:rPr lang="ru-RU" sz="3200" baseline="-25000" dirty="0"/>
              <a:t>2</a:t>
            </a:r>
            <a:r>
              <a:rPr lang="ru-RU" sz="3200" dirty="0"/>
              <a:t>O, </a:t>
            </a:r>
            <a:endParaRPr lang="ru-RU" sz="3200" dirty="0" smtClean="0"/>
          </a:p>
          <a:p>
            <a:r>
              <a:rPr lang="ru-RU" sz="3200" dirty="0" smtClean="0"/>
              <a:t>питьевая </a:t>
            </a:r>
            <a:r>
              <a:rPr lang="ru-RU" sz="3200" dirty="0"/>
              <a:t>сода NaHCO</a:t>
            </a:r>
            <a:r>
              <a:rPr lang="ru-RU" sz="3200" baseline="-25000" dirty="0"/>
              <a:t>3</a:t>
            </a:r>
            <a:r>
              <a:rPr lang="ru-RU" sz="3200" dirty="0"/>
              <a:t>; </a:t>
            </a:r>
            <a:endParaRPr lang="ru-RU" sz="3200" dirty="0" smtClean="0"/>
          </a:p>
          <a:p>
            <a:r>
              <a:rPr lang="ru-RU" sz="3200" dirty="0" smtClean="0"/>
              <a:t>марганцовка </a:t>
            </a:r>
            <a:r>
              <a:rPr lang="ru-RU" sz="3200" dirty="0"/>
              <a:t>KMnO</a:t>
            </a:r>
            <a:r>
              <a:rPr lang="ru-RU" sz="3200" baseline="-25000" dirty="0"/>
              <a:t>4</a:t>
            </a:r>
            <a:r>
              <a:rPr lang="ru-RU" sz="3200" dirty="0"/>
              <a:t>, </a:t>
            </a:r>
            <a:endParaRPr lang="ru-RU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1080001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Щ е л о ч н ы е  м е т а л </a:t>
            </a:r>
            <a:r>
              <a:rPr lang="ru-RU" sz="2800" dirty="0" err="1"/>
              <a:t>л</a:t>
            </a:r>
            <a:r>
              <a:rPr lang="ru-RU" sz="2800" dirty="0"/>
              <a:t> ы  п о л у ч а ю т электролизом расплавов солей (чаще хлоридов) или щелочей, например: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600" dirty="0" smtClean="0"/>
              <a:t>Получение</a:t>
            </a:r>
            <a:endParaRPr lang="ru-RU" sz="66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780358"/>
            <a:ext cx="6695902" cy="189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148933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Физические свойств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9658"/>
            <a:ext cx="9183542" cy="688765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675993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Химические свойств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987886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https://pptcloud3.ams3.digitaloceanspaces.com/slides/pics/000/059/794/original/Slide8.jpg?148017149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597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808150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0913356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Другая 3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79</TotalTime>
  <Words>222</Words>
  <Application>Microsoft Office PowerPoint</Application>
  <PresentationFormat>Экран (4:3)</PresentationFormat>
  <Paragraphs>40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Твердый переплет</vt:lpstr>
      <vt:lpstr>Металлы I A</vt:lpstr>
      <vt:lpstr>П о л о ж е н и е  в  ПСХЭ, с т р о е н и е  а т о м а</vt:lpstr>
      <vt:lpstr>Нахождение в природе </vt:lpstr>
      <vt:lpstr>Слайд 4</vt:lpstr>
      <vt:lpstr>Получение</vt:lpstr>
      <vt:lpstr>Слайд 6</vt:lpstr>
      <vt:lpstr>Слайд 7</vt:lpstr>
      <vt:lpstr>Слайд 8</vt:lpstr>
      <vt:lpstr>Слайд 9</vt:lpstr>
      <vt:lpstr>Слайд 10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Щелочные металлы</dc:title>
  <dc:creator>teacher</dc:creator>
  <cp:lastModifiedBy>KATYA</cp:lastModifiedBy>
  <cp:revision>12</cp:revision>
  <dcterms:created xsi:type="dcterms:W3CDTF">2015-02-18T06:32:24Z</dcterms:created>
  <dcterms:modified xsi:type="dcterms:W3CDTF">2020-04-07T06:18:29Z</dcterms:modified>
</cp:coreProperties>
</file>