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3" r:id="rId2"/>
    <p:sldId id="293" r:id="rId3"/>
    <p:sldId id="330" r:id="rId4"/>
    <p:sldId id="288" r:id="rId5"/>
    <p:sldId id="280" r:id="rId6"/>
    <p:sldId id="333" r:id="rId7"/>
    <p:sldId id="310" r:id="rId8"/>
    <p:sldId id="308" r:id="rId9"/>
    <p:sldId id="335" r:id="rId10"/>
    <p:sldId id="309" r:id="rId11"/>
    <p:sldId id="314" r:id="rId12"/>
    <p:sldId id="323" r:id="rId13"/>
    <p:sldId id="315" r:id="rId14"/>
    <p:sldId id="316" r:id="rId15"/>
    <p:sldId id="318" r:id="rId16"/>
    <p:sldId id="321" r:id="rId17"/>
    <p:sldId id="32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FFCC"/>
    <a:srgbClr val="663300"/>
    <a:srgbClr val="008000"/>
    <a:srgbClr val="FF9933"/>
    <a:srgbClr val="BC8522"/>
    <a:srgbClr val="003300"/>
    <a:srgbClr val="FFCCCC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18" autoAdjust="0"/>
  </p:normalViewPr>
  <p:slideViewPr>
    <p:cSldViewPr>
      <p:cViewPr>
        <p:scale>
          <a:sx n="70" d="100"/>
          <a:sy n="70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8A1C4F-DE40-4267-92BD-B2288A4FBA80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333F62-DA75-4540-8881-C7E23E098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8958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132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7074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059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106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992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6353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8670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02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67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628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855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32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9052AC-DBAC-4979-A8CD-3DD0F7A2C4D9}" type="slidenum">
              <a:rPr lang="ru-RU" sz="1200" smtClean="0"/>
              <a:pPr eaLnBrk="1" hangingPunct="1"/>
              <a:t>5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330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220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9428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33F62-DA75-4540-8881-C7E23E09817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326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7ADEB-E4AD-435D-B20F-4D80E8F3B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157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53F0-9478-4D20-A7D8-DAE6748B5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092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0AE1A-7287-4DDE-B99C-C00227775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9381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F72F-044D-420B-B1CA-6C316846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1059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F80C-EBA0-4603-9582-5A53419FF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838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0F66C-DD4C-4DF9-8928-1B3E5EC9B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25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D968-2ED4-4EAC-8520-41C6FD76F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1961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75975-54B8-4520-989C-8533648BB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22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BC0F-0AC7-42BE-9FE9-005CA6C21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363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44A9-3870-44E5-88D1-61B2542F6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6600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3412B-608F-4CA1-9137-72F4172A4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078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682D6-5AF4-4698-914B-20EFDD5DB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942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57BCCE-E6E2-4A31-8C2E-BEBA11C54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62000" y="2209800"/>
            <a:ext cx="8072493" cy="171450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>
            <a:prstTxWarp prst="textPlain">
              <a:avLst>
                <a:gd name="adj" fmla="val 4678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Общественное движение </a:t>
            </a:r>
            <a:r>
              <a:rPr lang="ru-RU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половины </a:t>
            </a:r>
            <a:r>
              <a:rPr lang="en-US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4400" b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sz="4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7432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4014" y="22746"/>
            <a:ext cx="2751572" cy="206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67" y="4036326"/>
            <a:ext cx="3762233" cy="28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239" y="3924300"/>
            <a:ext cx="3794693" cy="284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206" y="23523"/>
            <a:ext cx="2346642" cy="20629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0000" y="6564680"/>
            <a:ext cx="5411906" cy="293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Чупров Л.А. МКОУ СОШ №3 с. Камень-Рыболов Ханкайского района Приморского края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70764" y="685800"/>
            <a:ext cx="8458200" cy="646331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2 апреля 1878 г. школьный учитель Соловьев совершил очередное покушение на Александра </a:t>
            </a:r>
            <a:r>
              <a:rPr lang="en-US" dirty="0"/>
              <a:t>II</a:t>
            </a:r>
            <a:r>
              <a:rPr lang="ru-RU" dirty="0"/>
              <a:t>. 5 выпущенных пуль не достигли цели.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219200" y="5926962"/>
            <a:ext cx="1524000" cy="293132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5046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b="0" dirty="0"/>
              <a:t>А.Соловьёв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953000" y="6019800"/>
            <a:ext cx="3429000" cy="369332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Покушение Соловьева.</a:t>
            </a:r>
          </a:p>
        </p:txBody>
      </p:sp>
      <p:sp>
        <p:nvSpPr>
          <p:cNvPr id="8" name="Rectangle 3"/>
          <p:cNvSpPr>
            <a:spLocks noGrp="1" noChangeAspect="1" noChangeArrowheads="1"/>
          </p:cNvSpPr>
          <p:nvPr isPhoto="1"/>
        </p:nvSpPr>
        <p:spPr bwMode="auto">
          <a:xfrm>
            <a:off x="4876800" y="1537030"/>
            <a:ext cx="3124200" cy="428433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b="-816"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4785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671"/>
              </a:avLst>
            </a:prstTxWarp>
            <a:noAutofit/>
          </a:bodyPr>
          <a:lstStyle/>
          <a:p>
            <a:pPr algn="ctr" eaLnBrk="0" hangingPunct="0"/>
            <a:r>
              <a:rPr lang="ru-RU" sz="3200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«Охота </a:t>
            </a:r>
            <a:r>
              <a:rPr lang="ru-RU" sz="3200" dirty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царя»</a:t>
            </a:r>
            <a:endParaRPr lang="ru-RU" sz="3200" dirty="0">
              <a:ln w="1905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23" y="1721807"/>
            <a:ext cx="28575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/>
      <p:bldP spid="30725" grpId="0"/>
      <p:bldP spid="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1477328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В июле 1878 г. в Липецке «Земля и воля» вынесла смертный приговор Александру </a:t>
            </a:r>
            <a:r>
              <a:rPr lang="en-US" dirty="0"/>
              <a:t>II</a:t>
            </a:r>
            <a:r>
              <a:rPr lang="ru-RU" dirty="0"/>
              <a:t>, начинается знаменитая «охота на царя». В исполнение его приводила уже «Народная воля». В ноябре 1879 г. группа террористов пыталась взорвать царский поезд следовавший из Крыма. Но взорвали багажный поезд, царь не пострадал.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940" y="1686594"/>
            <a:ext cx="7056438" cy="4719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1661319" y="6488668"/>
            <a:ext cx="6019800" cy="369332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/>
              <a:t>Взрыв царского поезда в 1879 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nv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-1"/>
            <a:ext cx="7010400" cy="301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Рисунок 2" descr="nv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7010400" cy="283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304800" y="6019800"/>
            <a:ext cx="8610600" cy="646331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Исполнительный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Комитет"Народной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Воли":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С.Перовская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Н.Кибальчич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А.Желябов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М.Фроленко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Н.Морозов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В.Фигнер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 descr="28527418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70513" y="219670"/>
            <a:ext cx="8686800" cy="923330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Зимой 1879-1880 г. народовольцы готовили покушение на царя в Зимнем дворце. Народник Халтурин устроился во дворец на работу и приносил динамит. Взрыв произошел раньше и царь не пострадал. 10 человек погибло, 53- ранено.</a:t>
            </a:r>
          </a:p>
        </p:txBody>
      </p:sp>
      <p:pic>
        <p:nvPicPr>
          <p:cNvPr id="37891" name="Рисунок 2" descr="Столовая после покушения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6400800" cy="4960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Рисунок 3" descr="khalturin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1828800" cy="2647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228600" y="4953000"/>
            <a:ext cx="1752600" cy="369888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err="1"/>
              <a:t>С.Халтурин</a:t>
            </a:r>
            <a:endParaRPr lang="ru-RU" dirty="0"/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2514600" y="6248400"/>
            <a:ext cx="6096000" cy="369888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Столовая Зимнего дворца после взрыва.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-2275" y="152400"/>
            <a:ext cx="9144000" cy="1981200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После ареста в 1881 г. народовольца Желябова, покушение на царя решили ускорить. 1 марта 1881 г. царь отправился в Михайловский замок на развод войск. На всем пути обратного следования царя ждали бомбометатели. На набережной Екатерининского канала Рысаков бросил первую бомбу. Однако царь не пострадал и выйдя из кареты подошел к схваченному </a:t>
            </a:r>
            <a:r>
              <a:rPr lang="ru-RU" dirty="0" err="1"/>
              <a:t>Рысакову</a:t>
            </a:r>
            <a:r>
              <a:rPr lang="ru-RU" dirty="0"/>
              <a:t>, в этот момент </a:t>
            </a:r>
            <a:r>
              <a:rPr lang="ru-RU" dirty="0" err="1"/>
              <a:t>Гриневицкий</a:t>
            </a:r>
            <a:r>
              <a:rPr lang="ru-RU" dirty="0"/>
              <a:t> подскочил к царю и бросил под ноги царю вторую бомбу. </a:t>
            </a:r>
            <a:endParaRPr lang="ru-RU" dirty="0" smtClean="0"/>
          </a:p>
          <a:p>
            <a:r>
              <a:rPr lang="ru-RU" dirty="0" err="1" smtClean="0"/>
              <a:t>Гриневицкий</a:t>
            </a:r>
            <a:r>
              <a:rPr lang="ru-RU" dirty="0" smtClean="0"/>
              <a:t> </a:t>
            </a:r>
            <a:r>
              <a:rPr lang="ru-RU" dirty="0"/>
              <a:t>погиб на месте, а истекающего кровью царя повезли в Зимний. Через 9 часов император умер.</a:t>
            </a:r>
          </a:p>
        </p:txBody>
      </p:sp>
      <p:pic>
        <p:nvPicPr>
          <p:cNvPr id="38915" name="Рисунок 2" descr="Взрыв первой бомбы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507" y="2784657"/>
            <a:ext cx="5715000" cy="3721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639170" y="5891212"/>
            <a:ext cx="1676400" cy="369332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Рысаков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4014787" y="6493669"/>
            <a:ext cx="3733800" cy="369332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Взрыв первой бомбы </a:t>
            </a:r>
            <a:r>
              <a:rPr lang="ru-RU" dirty="0" err="1"/>
              <a:t>Рысакова</a:t>
            </a:r>
            <a:r>
              <a:rPr lang="ru-RU" dirty="0"/>
              <a:t>.</a:t>
            </a:r>
          </a:p>
        </p:txBody>
      </p:sp>
      <p:pic>
        <p:nvPicPr>
          <p:cNvPr id="7" name="Рисунок 6" descr="2afd345d4b2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004" y="2654099"/>
            <a:ext cx="5715000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4410ec34681a_r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242" y="2695374"/>
            <a:ext cx="5791200" cy="376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img_3_1_1_4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704" y="2648542"/>
            <a:ext cx="5943600" cy="3862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PokAII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220" y="2577899"/>
            <a:ext cx="5915025" cy="3886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4" y="2695374"/>
            <a:ext cx="2987110" cy="30879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7" grpId="0"/>
      <p:bldP spid="389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57200" y="228600"/>
            <a:ext cx="8305800" cy="923330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Цареубийство однако не стало началом революции. Страна и народ были шокированы этим страшным делом. Народничество зашло в тупик, как и все общественное движение в стране. </a:t>
            </a:r>
          </a:p>
        </p:txBody>
      </p:sp>
      <p:pic>
        <p:nvPicPr>
          <p:cNvPr id="40963" name="Рисунок 2" descr="800px-Konstantin_Makovsky_Alexander_II_na_smertnom_odre_18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535738" cy="4721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371600" y="6172200"/>
            <a:ext cx="6535738" cy="369332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/>
              <a:t>К.Маковский. Смерть Александра </a:t>
            </a:r>
            <a:r>
              <a:rPr lang="en-US"/>
              <a:t>II</a:t>
            </a:r>
            <a:r>
              <a:rPr lang="ru-RU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457200" y="228600"/>
            <a:ext cx="8305800" cy="646331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Подготовившие покушение </a:t>
            </a:r>
            <a:r>
              <a:rPr lang="ru-RU" dirty="0" err="1"/>
              <a:t>А.Желябов</a:t>
            </a:r>
            <a:r>
              <a:rPr lang="ru-RU" dirty="0"/>
              <a:t>, </a:t>
            </a:r>
            <a:r>
              <a:rPr lang="ru-RU" dirty="0" err="1"/>
              <a:t>С.Перовская</a:t>
            </a:r>
            <a:r>
              <a:rPr lang="ru-RU" dirty="0"/>
              <a:t>, </a:t>
            </a:r>
            <a:r>
              <a:rPr lang="ru-RU" dirty="0" err="1"/>
              <a:t>А.Михайлов</a:t>
            </a:r>
            <a:r>
              <a:rPr lang="ru-RU" dirty="0"/>
              <a:t>, </a:t>
            </a:r>
            <a:r>
              <a:rPr lang="ru-RU" dirty="0" err="1"/>
              <a:t>Н.Кибальчич</a:t>
            </a:r>
            <a:r>
              <a:rPr lang="ru-RU" dirty="0"/>
              <a:t>, </a:t>
            </a:r>
            <a:r>
              <a:rPr lang="ru-RU" dirty="0" err="1"/>
              <a:t>Н.Рысаков</a:t>
            </a:r>
            <a:r>
              <a:rPr lang="ru-RU" dirty="0"/>
              <a:t>, были повешены 3 апреля 1881 г.</a:t>
            </a:r>
          </a:p>
        </p:txBody>
      </p:sp>
      <p:pic>
        <p:nvPicPr>
          <p:cNvPr id="43011" name="Рисунок 2" descr="казнь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315200" cy="495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2438400" y="6172200"/>
            <a:ext cx="3276600" cy="369332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628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Казнь «</a:t>
            </a:r>
            <a:r>
              <a:rPr lang="ru-RU" dirty="0" err="1"/>
              <a:t>первомартовцев</a:t>
            </a:r>
            <a:r>
              <a:rPr lang="ru-RU" dirty="0"/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42875" y="152400"/>
            <a:ext cx="8915400" cy="1261281"/>
          </a:xfrm>
          <a:prstGeom prst="rect">
            <a:avLst/>
          </a:prstGeom>
          <a:extLst/>
        </p:spPr>
        <p:txBody>
          <a:bodyPr wrap="square" numCol="1">
            <a:prstTxWarp prst="textPlain">
              <a:avLst>
                <a:gd name="adj" fmla="val 48765"/>
              </a:avLst>
            </a:prstTxWarp>
            <a:spAutoFit/>
          </a:bodyPr>
          <a:lstStyle>
            <a:defPPr>
              <a:defRPr lang="ru-RU"/>
            </a:defPPr>
            <a:lvl1pPr>
              <a:spcBef>
                <a:spcPct val="20000"/>
              </a:spcBef>
              <a:defRPr sz="3200" b="1" ker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ru-RU" dirty="0"/>
              <a:t>Реформы Александра </a:t>
            </a:r>
            <a:r>
              <a:rPr lang="en-US" dirty="0"/>
              <a:t>II</a:t>
            </a:r>
            <a:r>
              <a:rPr lang="ru-RU" dirty="0"/>
              <a:t>, их незавершенность, общий подъем на волне реформ, вызвал в стране рост либеральных и революционных настроений. 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75" y="1600200"/>
            <a:ext cx="8915400" cy="1794177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8765"/>
              </a:avLst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kern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 царя ждали более решительных действий, а когда их не увидели, решили действовать самостоятельно. </a:t>
            </a:r>
            <a:endParaRPr lang="ru-RU" sz="3200" b="1" kern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b="1" kern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Известные </a:t>
            </a:r>
            <a:r>
              <a:rPr lang="ru-RU" sz="3200" b="1" kern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западники </a:t>
            </a:r>
            <a:r>
              <a:rPr lang="ru-RU" sz="3200" b="1" kern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Кавелин, Чичерин, Герцен </a:t>
            </a:r>
            <a:r>
              <a:rPr lang="ru-RU" sz="3200" b="1" kern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«Голосах России» опубликовали программу русского либерализма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9662"/>
          <a:stretch/>
        </p:blipFill>
        <p:spPr bwMode="auto">
          <a:xfrm>
            <a:off x="6306148" y="3696879"/>
            <a:ext cx="2406563" cy="263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36855" y="6409187"/>
            <a:ext cx="2424760" cy="30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Герцен А.И.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680853"/>
            <a:ext cx="2123352" cy="266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52800" y="6406798"/>
            <a:ext cx="2123352" cy="331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Чичерин Б.Н.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739763"/>
            <a:ext cx="1904999" cy="26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94813" y="6428376"/>
            <a:ext cx="1904999" cy="311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Кавелин К. Д.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1" grpId="0"/>
      <p:bldP spid="12" grpId="0"/>
      <p:bldP spid="1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43200" y="2575446"/>
            <a:ext cx="3657600" cy="1371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434"/>
              </a:avLst>
            </a:prstTxWarp>
            <a:no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Программа русского либерализма</a:t>
            </a:r>
            <a:endParaRPr lang="ru-RU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04681" y="1219200"/>
            <a:ext cx="3352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6735"/>
              </a:avLst>
            </a:prstTxWarp>
            <a:noAutofit/>
          </a:bodyPr>
          <a:lstStyle/>
          <a:p>
            <a:pPr algn="ctr"/>
            <a:r>
              <a:rPr lang="ru-RU" sz="3200" b="1" kern="0" dirty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Свобода книгопечатания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38400" y="2250743"/>
            <a:ext cx="3962400" cy="2057400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385" y="1284311"/>
            <a:ext cx="3200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6735"/>
              </a:avLst>
            </a:prstTxWarp>
            <a:noAutofit/>
          </a:bodyPr>
          <a:lstStyle/>
          <a:p>
            <a:pPr algn="r"/>
            <a:r>
              <a:rPr lang="ru-RU" sz="3200" b="1" kern="0" dirty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Публичность и гласность суда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3475" y="4648200"/>
            <a:ext cx="3200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6735"/>
              </a:avLst>
            </a:prstTxWarp>
            <a:noAutofit/>
          </a:bodyPr>
          <a:lstStyle/>
          <a:p>
            <a:pPr algn="ctr"/>
            <a:r>
              <a:rPr lang="ru-RU" sz="3200" b="1" kern="0" dirty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Свобода выражения общественного мнения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400" y="4648200"/>
            <a:ext cx="3200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6735"/>
              </a:avLst>
            </a:prstTxWarp>
            <a:noAutofit/>
          </a:bodyPr>
          <a:lstStyle/>
          <a:p>
            <a:pPr algn="ctr"/>
            <a:r>
              <a:rPr lang="ru-RU" sz="3200" b="1" kern="0" dirty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Публичность всех правительственных действий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1800" y="6049085"/>
            <a:ext cx="3429000" cy="5510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6735"/>
              </a:avLst>
            </a:prstTxWarp>
            <a:noAutofit/>
          </a:bodyPr>
          <a:lstStyle/>
          <a:p>
            <a:pPr algn="ctr"/>
            <a:r>
              <a:rPr lang="ru-RU" sz="3200" b="1" kern="0" dirty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Свобода преподавания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35173" y="304800"/>
            <a:ext cx="217909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6735"/>
              </a:avLst>
            </a:prstTxWarp>
            <a:noAutofit/>
          </a:bodyPr>
          <a:lstStyle/>
          <a:p>
            <a:pPr algn="r"/>
            <a:r>
              <a:rPr lang="ru-RU" sz="3200" b="1" kern="0" dirty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Свобода совести</a:t>
            </a:r>
            <a:endParaRPr lang="ru-RU" dirty="0">
              <a:ln w="1905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35173" y="152400"/>
            <a:ext cx="2269508" cy="8382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7614" y="4585080"/>
            <a:ext cx="3215185" cy="11299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78690" y="4540440"/>
            <a:ext cx="3215185" cy="11299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71801" y="5943600"/>
            <a:ext cx="3429000" cy="762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558" y="1219200"/>
            <a:ext cx="3402842" cy="8382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14265" y="1120823"/>
            <a:ext cx="3443216" cy="93657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24497"/>
          <a:stretch/>
        </p:blipFill>
        <p:spPr bwMode="auto">
          <a:xfrm>
            <a:off x="243385" y="2272352"/>
            <a:ext cx="2049439" cy="2035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243423"/>
            <a:ext cx="2169987" cy="2035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86946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553200" cy="4873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671"/>
              </a:avLst>
            </a:prstTxWarp>
            <a:noAutofit/>
          </a:bodyPr>
          <a:lstStyle/>
          <a:p>
            <a:r>
              <a:rPr lang="ru-RU" sz="3200" b="1" dirty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Наиболее известные либералы: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314699"/>
            <a:ext cx="2895600" cy="44477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1600" b="1" i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Князь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1600" b="1" i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Константин Николаевич</a:t>
            </a:r>
            <a:endParaRPr lang="ru-RU" sz="1600" b="1" i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1134" y="5219400"/>
            <a:ext cx="287959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Военный министр </a:t>
            </a:r>
          </a:p>
          <a:p>
            <a:pPr algn="ctr" eaLnBrk="0" hangingPunct="0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Д.А. Милютин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627" y="5257799"/>
            <a:ext cx="2895600" cy="7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Министр</a:t>
            </a:r>
          </a:p>
          <a:p>
            <a:pPr algn="ctr" eaLnBrk="0" hangingPunct="0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внутренних дел  П.А. Валуев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03" y="1038689"/>
            <a:ext cx="2573220" cy="225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441" y="1371600"/>
            <a:ext cx="3028786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134" y="1336654"/>
            <a:ext cx="2879591" cy="392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40" y="3839881"/>
            <a:ext cx="2050576" cy="238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63941" y="6171767"/>
            <a:ext cx="2050576" cy="68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М.Т. </a:t>
            </a:r>
            <a:r>
              <a:rPr lang="ru-RU" sz="1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Лорис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-Меликов</a:t>
            </a:r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828" y="76200"/>
            <a:ext cx="5411788" cy="7620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671"/>
              </a:avLst>
            </a:prstTxWarp>
            <a:noAutofit/>
          </a:bodyPr>
          <a:lstStyle/>
          <a:p>
            <a:r>
              <a:rPr lang="ru-RU" sz="3200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Видные </a:t>
            </a:r>
            <a:r>
              <a:rPr lang="ru-RU" sz="3200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представители</a:t>
            </a:r>
            <a:br>
              <a:rPr lang="ru-RU" sz="3200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народничества</a:t>
            </a:r>
            <a:r>
              <a:rPr lang="ru-RU" sz="3200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3200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412" name="Picture 4" descr="G:\0256774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740025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6" descr="G:\1249648767_m_211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2738438" cy="3932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7" descr="G:\tkach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667000" cy="398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207" y="6266494"/>
            <a:ext cx="2740024" cy="59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Лавров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П.Л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5075238"/>
            <a:ext cx="2738438" cy="4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Бакунин М.А.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5612" y="6266494"/>
            <a:ext cx="2667000" cy="27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Ткачев П.Н.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305" y="1371600"/>
            <a:ext cx="2514600" cy="923330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7829"/>
              </a:avLst>
            </a:prstTxWarp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Бунтарское (анархическое)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М.А. Бакунин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66800" y="152400"/>
            <a:ext cx="7696200" cy="57948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8052"/>
              </a:avLst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в </a:t>
            </a:r>
            <a:r>
              <a:rPr lang="ru-RU" sz="3200" dirty="0" smtClean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народничестве стр. 139</a:t>
            </a:r>
            <a:endParaRPr lang="ru-RU" sz="3200" dirty="0">
              <a:ln w="1905">
                <a:solidFill>
                  <a:srgbClr val="00B05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396" y="1143000"/>
            <a:ext cx="2786418" cy="56388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3084" y="1510099"/>
            <a:ext cx="2514600" cy="646331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782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Пропагандистское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П.Л. Лавров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24200" y="1087356"/>
            <a:ext cx="2972369" cy="56388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62700" y="1371600"/>
            <a:ext cx="2514600" cy="646331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782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Заговорщическое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П.Н. Ткачев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48400" y="1143000"/>
            <a:ext cx="2820538" cy="55831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233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/>
      <p:bldP spid="14" grpId="0" animBg="1"/>
      <p:bldP spid="15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14300"/>
            <a:ext cx="7010400" cy="609600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prstTxWarp prst="textPlain">
              <a:avLst>
                <a:gd name="adj" fmla="val 4951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1874 г – «Хождение в народ» революционеров-народников потерпело неудачу.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7652" y="1279337"/>
            <a:ext cx="2743200" cy="476250"/>
          </a:xfrm>
          <a:prstGeom prst="roundRect">
            <a:avLst/>
          </a:prstGeom>
          <a:noFill/>
          <a:ln>
            <a:noFill/>
          </a:ln>
        </p:spPr>
        <p:txBody>
          <a:bodyPr wrap="square" numCol="1">
            <a:prstTxWarp prst="textPlain">
              <a:avLst>
                <a:gd name="adj" fmla="val 4951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«Земля и воля»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(1876-1879)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00400" y="1532886"/>
            <a:ext cx="609600" cy="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43066" y="1133974"/>
            <a:ext cx="4953000" cy="952500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prstTxWarp prst="textPlain">
              <a:avLst>
                <a:gd name="adj" fmla="val 4951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Организаторы и активисты: Г. Плеханов, братья Михайловы, В. Фигнер, С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Перовская </a:t>
            </a: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150 чел)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6797" y="4876800"/>
            <a:ext cx="2057400" cy="362732"/>
          </a:xfrm>
          <a:prstGeom prst="roundRect">
            <a:avLst/>
          </a:prstGeom>
          <a:noFill/>
          <a:ln>
            <a:noFill/>
          </a:ln>
        </p:spPr>
        <p:txBody>
          <a:bodyPr wrap="square" numCol="1">
            <a:prstTxWarp prst="textPlain">
              <a:avLst>
                <a:gd name="adj" fmla="val 4951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438400" y="5058166"/>
            <a:ext cx="990600" cy="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17141" y="4632597"/>
            <a:ext cx="5410200" cy="851138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prstTxWarp prst="textPlain">
              <a:avLst>
                <a:gd name="adj" fmla="val 4951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Земля тем, кто её обрабатывает с правом общинного пользования.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Политические права и свободы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Отказ от захвата политической власти.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7394" y="6068847"/>
            <a:ext cx="1716206" cy="331527"/>
          </a:xfrm>
          <a:prstGeom prst="roundRect">
            <a:avLst/>
          </a:prstGeom>
          <a:noFill/>
          <a:ln>
            <a:noFill/>
          </a:ln>
        </p:spPr>
        <p:txBody>
          <a:bodyPr wrap="square" numCol="1">
            <a:prstTxWarp prst="textPlain">
              <a:avLst>
                <a:gd name="adj" fmla="val 4951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Тактика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444470" y="6234611"/>
            <a:ext cx="990600" cy="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544437" y="5791200"/>
            <a:ext cx="5410200" cy="886823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prstTxWarp prst="textPlain">
              <a:avLst>
                <a:gd name="adj" fmla="val 4951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Пропаганда революционных социалистических идей в крестьянской среде с целью создания опорных пунктов восстания на селе.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4557" y="2086474"/>
            <a:ext cx="1500381" cy="2214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134" y="2171556"/>
            <a:ext cx="1708062" cy="21997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469" y="2171556"/>
            <a:ext cx="1524000" cy="2236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1469" y="2086474"/>
            <a:ext cx="1981200" cy="24063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443" y="2036784"/>
            <a:ext cx="1709695" cy="215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990600" y="0"/>
            <a:ext cx="7201469" cy="838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200" y="1056636"/>
            <a:ext cx="3124200" cy="9525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10000" y="1056636"/>
            <a:ext cx="5144637" cy="111492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152" y="4724399"/>
            <a:ext cx="2361248" cy="69873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29000" y="4492790"/>
            <a:ext cx="5525637" cy="111492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6200" y="5885241"/>
            <a:ext cx="2361248" cy="69873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75061" y="5677151"/>
            <a:ext cx="5525637" cy="111492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5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5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0" grpId="0"/>
      <p:bldP spid="14" grpId="0"/>
      <p:bldP spid="17" grpId="0"/>
      <p:bldP spid="13" grpId="0" animBg="1"/>
      <p:bldP spid="18" grpId="0" animBg="1"/>
      <p:bldP spid="19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305375" y="6095152"/>
            <a:ext cx="6657755" cy="433416"/>
          </a:xfrm>
          <a:prstGeom prst="rect">
            <a:avLst/>
          </a:prstGeom>
          <a:ln>
            <a:noFill/>
          </a:ln>
          <a:extLst/>
        </p:spPr>
        <p:txBody>
          <a:bodyPr wrap="square" numCol="1">
            <a:prstTxWarp prst="textPlain">
              <a:avLst>
                <a:gd name="adj" fmla="val 48487"/>
              </a:avLst>
            </a:prstTxWarp>
            <a:spAutoFit/>
          </a:bodyPr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800" b="1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  пытаются убить нового шефа жандармов Дрентельна.</a:t>
            </a:r>
          </a:p>
        </p:txBody>
      </p:sp>
      <p:pic>
        <p:nvPicPr>
          <p:cNvPr id="29700" name="Рисунок 3" descr="Трепов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92" y="2385247"/>
            <a:ext cx="127405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12" y="228292"/>
            <a:ext cx="6172200" cy="414535"/>
          </a:xfrm>
          <a:prstGeom prst="rect">
            <a:avLst/>
          </a:prstGeom>
        </p:spPr>
        <p:txBody>
          <a:bodyPr wrap="square" numCol="1">
            <a:prstTxWarp prst="textPlain">
              <a:avLst>
                <a:gd name="adj" fmla="val 49005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«Земля и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воля» почти сразу начинает с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террора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422" y="1809182"/>
            <a:ext cx="1803442" cy="369332"/>
          </a:xfrm>
          <a:prstGeom prst="rect">
            <a:avLst/>
          </a:prstGeom>
          <a:ln>
            <a:noFill/>
          </a:ln>
        </p:spPr>
        <p:txBody>
          <a:bodyPr wrap="square" numCol="1">
            <a:prstTxWarp prst="textPlain">
              <a:avLst>
                <a:gd name="adj" fmla="val 4799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Январь 1878 г.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5860" y="1809182"/>
            <a:ext cx="1581715" cy="369332"/>
          </a:xfrm>
          <a:prstGeom prst="rect">
            <a:avLst/>
          </a:prstGeom>
          <a:ln>
            <a:noFill/>
          </a:ln>
        </p:spPr>
        <p:txBody>
          <a:bodyPr wrap="square" numCol="1">
            <a:prstTxWarp prst="textPlain">
              <a:avLst>
                <a:gd name="adj" fmla="val 4799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Вера Засулич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5127" y="1809182"/>
            <a:ext cx="3786188" cy="369332"/>
          </a:xfrm>
          <a:prstGeom prst="rect">
            <a:avLst/>
          </a:prstGeom>
          <a:ln>
            <a:noFill/>
          </a:ln>
        </p:spPr>
        <p:txBody>
          <a:bodyPr wrap="square" numCol="1">
            <a:prstTxWarp prst="textPlain">
              <a:avLst>
                <a:gd name="adj" fmla="val 4799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мэр Петербурга Трепов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907" y="4904537"/>
            <a:ext cx="2286000" cy="369332"/>
          </a:xfrm>
          <a:prstGeom prst="rect">
            <a:avLst/>
          </a:prstGeom>
          <a:ln>
            <a:noFill/>
          </a:ln>
        </p:spPr>
        <p:txBody>
          <a:bodyPr wrap="square" numCol="1">
            <a:prstTxWarp prst="textPlain">
              <a:avLst>
                <a:gd name="adj" fmla="val 4799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Август </a:t>
            </a:r>
            <a:r>
              <a:rPr lang="ru-RU" sz="18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1878 г.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7162" y="4890889"/>
            <a:ext cx="2423615" cy="369332"/>
          </a:xfrm>
          <a:prstGeom prst="rect">
            <a:avLst/>
          </a:prstGeom>
          <a:ln>
            <a:noFill/>
          </a:ln>
        </p:spPr>
        <p:txBody>
          <a:bodyPr wrap="square" numCol="1">
            <a:prstTxWarp prst="textPlain">
              <a:avLst>
                <a:gd name="adj" fmla="val 4799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Кравчинский С.М.</a:t>
            </a:r>
            <a:endParaRPr lang="ru-RU" sz="1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49379" y="4927620"/>
            <a:ext cx="3646650" cy="323166"/>
          </a:xfrm>
          <a:prstGeom prst="rect">
            <a:avLst/>
          </a:prstGeom>
          <a:ln>
            <a:noFill/>
          </a:ln>
        </p:spPr>
        <p:txBody>
          <a:bodyPr wrap="square" numCol="1">
            <a:prstTxWarp prst="textPlain">
              <a:avLst>
                <a:gd name="adj" fmla="val 4799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шеф </a:t>
            </a:r>
            <a:r>
              <a:rPr lang="ru-RU" sz="18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жандармов </a:t>
            </a:r>
            <a:r>
              <a:rPr lang="ru-RU" sz="1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Мезенцев</a:t>
            </a:r>
            <a:endParaRPr lang="ru-RU" sz="1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376" y="5530399"/>
            <a:ext cx="2286000" cy="369332"/>
          </a:xfrm>
          <a:prstGeom prst="rect">
            <a:avLst/>
          </a:prstGeom>
          <a:ln>
            <a:noFill/>
          </a:ln>
        </p:spPr>
        <p:txBody>
          <a:bodyPr wrap="square" numCol="1">
            <a:prstTxWarp prst="textPlain">
              <a:avLst>
                <a:gd name="adj" fmla="val 4799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евраль </a:t>
            </a:r>
            <a:r>
              <a:rPr lang="ru-RU" sz="18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1879 г.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17371" y="5562600"/>
            <a:ext cx="6259603" cy="337131"/>
          </a:xfrm>
          <a:prstGeom prst="rect">
            <a:avLst/>
          </a:prstGeom>
          <a:ln>
            <a:noFill/>
          </a:ln>
        </p:spPr>
        <p:txBody>
          <a:bodyPr wrap="square" numCol="1">
            <a:prstTxWarp prst="textPlain">
              <a:avLst>
                <a:gd name="adj" fmla="val 4908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убивают харьковского генерал-губернатора Кропоткина.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6960" y="6159235"/>
            <a:ext cx="1671329" cy="369332"/>
          </a:xfrm>
          <a:prstGeom prst="rect">
            <a:avLst/>
          </a:prstGeom>
          <a:ln>
            <a:noFill/>
          </a:ln>
        </p:spPr>
        <p:txBody>
          <a:bodyPr wrap="square" numCol="1">
            <a:prstTxWarp prst="textPlain">
              <a:avLst>
                <a:gd name="adj" fmla="val 4799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sz="18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1879 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6480" y="4348893"/>
            <a:ext cx="16464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мэр Петербурга </a:t>
            </a:r>
            <a:endParaRPr lang="ru-RU" sz="16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Трепов</a:t>
            </a:r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287" y="2421641"/>
            <a:ext cx="1503772" cy="18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594338" y="4281978"/>
            <a:ext cx="1881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Шеф жандармов  Мезенцев Н.В.</a:t>
            </a:r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631" y="2404581"/>
            <a:ext cx="1542588" cy="186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140031" y="4271268"/>
            <a:ext cx="2823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Харьковский ген-губернатор Кропоткин Д.Н.</a:t>
            </a:r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8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296" y="0"/>
            <a:ext cx="92149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0426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642</Words>
  <Application>Microsoft Office PowerPoint</Application>
  <PresentationFormat>Экран (4:3)</PresentationFormat>
  <Paragraphs>95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Наиболее известные либералы:</vt:lpstr>
      <vt:lpstr>Видные представители народничества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Леонид</dc:creator>
  <cp:lastModifiedBy>Andrei</cp:lastModifiedBy>
  <cp:revision>154</cp:revision>
  <cp:lastPrinted>1601-01-01T00:00:00Z</cp:lastPrinted>
  <dcterms:created xsi:type="dcterms:W3CDTF">1601-01-01T00:00:00Z</dcterms:created>
  <dcterms:modified xsi:type="dcterms:W3CDTF">2020-04-11T16:16:17Z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