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gs/tag38.xml" ContentType="application/vnd.openxmlformats-officedocument.presentationml.tags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52.xml" ContentType="application/vnd.openxmlformats-officedocument.presentationml.tags+xml"/>
  <Override PartName="/ppt/tags/tag41.xml" ContentType="application/vnd.openxmlformats-officedocument.presentationml.tags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ags/tag35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tags/tag29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ags/tag47.xml" ContentType="application/vnd.openxmlformats-officedocument.presentationml.tags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4.xml" ContentType="application/vnd.openxmlformats-officedocument.presentationml.tags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ags/tag32.xml" ContentType="application/vnd.openxmlformats-officedocument.presentationml.tags+xml"/>
  <Override PartName="/ppt/theme/theme12.xml" ContentType="application/vnd.openxmlformats-officedocument.them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ags/tag48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22.xml" ContentType="application/vnd.openxmlformats-officedocument.presentationml.tags+xml"/>
  <Override PartName="/ppt/theme/theme9.xml" ContentType="application/vnd.openxmlformats-officedocument.theme+xml"/>
  <Override PartName="/ppt/tags/tag40.xml" ContentType="application/vnd.openxmlformats-officedocument.presentationml.tags+xml"/>
  <Override PartName="/ppt/theme/theme13.xml" ContentType="application/vnd.openxmlformats-officedocument.theme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gs/tag56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ags/tag39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53.xml" ContentType="application/vnd.openxmlformats-officedocument.presentationml.tags+xml"/>
  <Override PartName="/ppt/slideLayouts/slideLayout99.xml" ContentType="application/vnd.openxmlformats-officedocument.presentationml.slide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</p:sldMasterIdLst>
  <p:notesMasterIdLst>
    <p:notesMasterId r:id="rId33"/>
  </p:notesMasterIdLst>
  <p:sldIdLst>
    <p:sldId id="256" r:id="rId16"/>
    <p:sldId id="257" r:id="rId17"/>
    <p:sldId id="263" r:id="rId18"/>
    <p:sldId id="258" r:id="rId19"/>
    <p:sldId id="259" r:id="rId20"/>
    <p:sldId id="260" r:id="rId21"/>
    <p:sldId id="261" r:id="rId22"/>
    <p:sldId id="262" r:id="rId23"/>
    <p:sldId id="264" r:id="rId24"/>
    <p:sldId id="265" r:id="rId25"/>
    <p:sldId id="267" r:id="rId26"/>
    <p:sldId id="268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6381F-4C42-4CA2-ABA8-ADB5145AFDA2}" type="doc">
      <dgm:prSet loTypeId="urn:microsoft.com/office/officeart/2005/8/layout/hierarchy3" loCatId="list" qsTypeId="urn:microsoft.com/office/officeart/2005/8/quickstyle/3d4" qsCatId="3D" csTypeId="urn:microsoft.com/office/officeart/2005/8/colors/accent6_4" csCatId="accent6" phldr="1"/>
      <dgm:spPr>
        <a:scene3d>
          <a:camera prst="orthographicFront"/>
          <a:lightRig rig="freezing" dir="t"/>
        </a:scene3d>
      </dgm:spPr>
      <dgm:t>
        <a:bodyPr/>
        <a:lstStyle/>
        <a:p>
          <a:endParaRPr lang="ru-RU"/>
        </a:p>
      </dgm:t>
    </dgm:pt>
    <dgm:pt modelId="{83B6CEDA-7DDA-42FB-BBF4-D4FF0A96B5DC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Привлечено к суду 579 человек</a:t>
          </a:r>
          <a:endParaRPr lang="ru-RU" b="1" dirty="0">
            <a:solidFill>
              <a:schemeClr val="tx1"/>
            </a:solidFill>
          </a:endParaRPr>
        </a:p>
      </dgm:t>
    </dgm:pt>
    <dgm:pt modelId="{31757A79-2A9A-43A7-80FF-7E7EBAE81616}" type="parTrans" cxnId="{F136EB17-60FA-4491-9946-4C17E3594E16}">
      <dgm:prSet/>
      <dgm:spPr/>
      <dgm:t>
        <a:bodyPr/>
        <a:lstStyle/>
        <a:p>
          <a:endParaRPr lang="ru-RU"/>
        </a:p>
      </dgm:t>
    </dgm:pt>
    <dgm:pt modelId="{C5268996-530A-4A04-8EA8-53D7A5CAA4F8}" type="sibTrans" cxnId="{F136EB17-60FA-4491-9946-4C17E3594E16}">
      <dgm:prSet/>
      <dgm:spPr/>
      <dgm:t>
        <a:bodyPr/>
        <a:lstStyle/>
        <a:p>
          <a:endParaRPr lang="ru-RU"/>
        </a:p>
      </dgm:t>
    </dgm:pt>
    <dgm:pt modelId="{4DD69C90-AB77-499E-ADBE-FBD9ED878203}">
      <dgm:prSet phldrT="[Текст]" custT="1"/>
      <dgm:spPr>
        <a:solidFill>
          <a:schemeClr val="tx2">
            <a:lumMod val="40000"/>
            <a:lumOff val="60000"/>
          </a:schemeClr>
        </a:solidFill>
        <a:sp3d z="-12700" extrusionH="1700">
          <a:bevelT w="25400" h="6350"/>
          <a:bevelB w="0" h="0" prst="convex"/>
          <a:extrusionClr>
            <a:srgbClr val="000000"/>
          </a:extrusionClr>
        </a:sp3d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Признано виновными </a:t>
          </a:r>
        </a:p>
        <a:p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289 человек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5A95414-B486-4131-96AD-846189980AC6}" type="parTrans" cxnId="{21FC1DB9-8C07-4D65-90E4-6197B61D3615}">
      <dgm:prSet/>
      <dgm:spPr/>
      <dgm:t>
        <a:bodyPr/>
        <a:lstStyle/>
        <a:p>
          <a:endParaRPr lang="ru-RU"/>
        </a:p>
      </dgm:t>
    </dgm:pt>
    <dgm:pt modelId="{4163527A-2201-4986-A04B-93D5F710F8CE}" type="sibTrans" cxnId="{21FC1DB9-8C07-4D65-90E4-6197B61D3615}">
      <dgm:prSet/>
      <dgm:spPr/>
      <dgm:t>
        <a:bodyPr/>
        <a:lstStyle/>
        <a:p>
          <a:endParaRPr lang="ru-RU"/>
        </a:p>
      </dgm:t>
    </dgm:pt>
    <dgm:pt modelId="{773ADDC5-9B63-42CB-80B2-22D0D3DC785F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  <a:sp3d z="-12700" extrusionH="1700" prstMaterial="plastic">
          <a:bevelT w="25400" h="6350"/>
          <a:bevelB w="0" h="0" prst="convex"/>
        </a:sp3d>
      </dgm:spPr>
      <dgm:t>
        <a:bodyPr/>
        <a:lstStyle/>
        <a:p>
          <a:pPr algn="ctr"/>
          <a:r>
            <a: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Сослан на каторгу или поселение в Сибирь                  121 декабрист</a:t>
          </a:r>
          <a:endParaRPr lang="ru-RU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0BC8F94-42BC-46F3-A304-39689E2BAE4E}" type="parTrans" cxnId="{30B5BC64-7352-4C34-A43F-78D08FF88737}">
      <dgm:prSet/>
      <dgm:spPr/>
      <dgm:t>
        <a:bodyPr/>
        <a:lstStyle/>
        <a:p>
          <a:endParaRPr lang="ru-RU"/>
        </a:p>
      </dgm:t>
    </dgm:pt>
    <dgm:pt modelId="{E9990422-6DA1-4446-A49B-F5AC4788FF96}" type="sibTrans" cxnId="{30B5BC64-7352-4C34-A43F-78D08FF88737}">
      <dgm:prSet/>
      <dgm:spPr/>
      <dgm:t>
        <a:bodyPr/>
        <a:lstStyle/>
        <a:p>
          <a:endParaRPr lang="ru-RU"/>
        </a:p>
      </dgm:t>
    </dgm:pt>
    <dgm:pt modelId="{3207A720-A863-4F99-B74B-CC39B97AC0C1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  <a:sp3d z="-12700" extrusionH="1700" prstMaterial="softEdge">
          <a:bevelT w="25400" h="6350"/>
          <a:bevelB w="0" h="0" prst="convex"/>
        </a:sp3d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 человек: П.И. Пестель, К.Ф.Рылеев, П.Г.Каховский, </a:t>
          </a:r>
          <a:r>
            <a:rPr lang="ru-RU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С.И.Муравьев-Апостол</a:t>
          </a:r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8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М.П.Бестужев-Рюмин</a:t>
          </a:r>
          <a:r>
            <a:rPr lang="ru-RU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казнены</a:t>
          </a:r>
          <a:endParaRPr lang="ru-RU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40077BC-77A1-448A-92F3-F0F516530041}" type="parTrans" cxnId="{A062A32D-F108-4494-8413-78BD59493563}">
      <dgm:prSet/>
      <dgm:spPr/>
      <dgm:t>
        <a:bodyPr/>
        <a:lstStyle/>
        <a:p>
          <a:endParaRPr lang="ru-RU"/>
        </a:p>
      </dgm:t>
    </dgm:pt>
    <dgm:pt modelId="{63E2DA8E-571A-42D7-AAAC-FAAF769A0BAA}" type="sibTrans" cxnId="{A062A32D-F108-4494-8413-78BD59493563}">
      <dgm:prSet/>
      <dgm:spPr/>
      <dgm:t>
        <a:bodyPr/>
        <a:lstStyle/>
        <a:p>
          <a:endParaRPr lang="ru-RU"/>
        </a:p>
      </dgm:t>
    </dgm:pt>
    <dgm:pt modelId="{F2D8D654-C1DA-4257-9036-3EC895B797BD}" type="pres">
      <dgm:prSet presAssocID="{FF76381F-4C42-4CA2-ABA8-ADB5145AFD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7141A8-696F-4730-824A-4649A138602E}" type="pres">
      <dgm:prSet presAssocID="{83B6CEDA-7DDA-42FB-BBF4-D4FF0A96B5DC}" presName="root" presStyleCnt="0"/>
      <dgm:spPr/>
    </dgm:pt>
    <dgm:pt modelId="{E4DEABAD-1371-4609-9B6A-5A946D1BF0B8}" type="pres">
      <dgm:prSet presAssocID="{83B6CEDA-7DDA-42FB-BBF4-D4FF0A96B5DC}" presName="rootComposite" presStyleCnt="0"/>
      <dgm:spPr/>
    </dgm:pt>
    <dgm:pt modelId="{AE7B8EA2-5EF1-4598-B527-C89C94A769D3}" type="pres">
      <dgm:prSet presAssocID="{83B6CEDA-7DDA-42FB-BBF4-D4FF0A96B5DC}" presName="rootText" presStyleLbl="node1" presStyleIdx="0" presStyleCnt="1" custScaleX="173715" custLinFactNeighborX="-27233" custLinFactNeighborY="7003"/>
      <dgm:spPr/>
      <dgm:t>
        <a:bodyPr/>
        <a:lstStyle/>
        <a:p>
          <a:endParaRPr lang="ru-RU"/>
        </a:p>
      </dgm:t>
    </dgm:pt>
    <dgm:pt modelId="{773DB5E0-6D8F-4F1D-A8B7-49370071F81B}" type="pres">
      <dgm:prSet presAssocID="{83B6CEDA-7DDA-42FB-BBF4-D4FF0A96B5DC}" presName="rootConnector" presStyleLbl="node1" presStyleIdx="0" presStyleCnt="1"/>
      <dgm:spPr/>
      <dgm:t>
        <a:bodyPr/>
        <a:lstStyle/>
        <a:p>
          <a:endParaRPr lang="ru-RU"/>
        </a:p>
      </dgm:t>
    </dgm:pt>
    <dgm:pt modelId="{E9402536-90F3-4393-8057-5580FB169A49}" type="pres">
      <dgm:prSet presAssocID="{83B6CEDA-7DDA-42FB-BBF4-D4FF0A96B5DC}" presName="childShape" presStyleCnt="0"/>
      <dgm:spPr/>
    </dgm:pt>
    <dgm:pt modelId="{1EC31354-77D2-438F-94E4-35CCCA046F20}" type="pres">
      <dgm:prSet presAssocID="{35A95414-B486-4131-96AD-846189980AC6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0768F35-5879-4613-A6A7-68C5DD994C3C}" type="pres">
      <dgm:prSet presAssocID="{4DD69C90-AB77-499E-ADBE-FBD9ED878203}" presName="childText" presStyleLbl="bgAcc1" presStyleIdx="0" presStyleCnt="3" custScaleX="221072" custLinFactNeighborX="-938" custLinFactNeighborY="445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562A6F7-6328-4113-9137-824BC191DD84}" type="pres">
      <dgm:prSet presAssocID="{E0BC8F94-42BC-46F3-A304-39689E2BAE4E}" presName="Name13" presStyleLbl="parChTrans1D2" presStyleIdx="1" presStyleCnt="3"/>
      <dgm:spPr/>
      <dgm:t>
        <a:bodyPr/>
        <a:lstStyle/>
        <a:p>
          <a:endParaRPr lang="ru-RU"/>
        </a:p>
      </dgm:t>
    </dgm:pt>
    <dgm:pt modelId="{FFAB5FDD-CBA7-49BF-95DC-3A6D1E1A4FA9}" type="pres">
      <dgm:prSet presAssocID="{773ADDC5-9B63-42CB-80B2-22D0D3DC785F}" presName="childText" presStyleLbl="bgAcc1" presStyleIdx="1" presStyleCnt="3" custScaleX="2220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EFF12FE-D76B-4CC8-90A6-62C057C5AA9A}" type="pres">
      <dgm:prSet presAssocID="{B40077BC-77A1-448A-92F3-F0F516530041}" presName="Name13" presStyleLbl="parChTrans1D2" presStyleIdx="2" presStyleCnt="3"/>
      <dgm:spPr/>
      <dgm:t>
        <a:bodyPr/>
        <a:lstStyle/>
        <a:p>
          <a:endParaRPr lang="ru-RU"/>
        </a:p>
      </dgm:t>
    </dgm:pt>
    <dgm:pt modelId="{15FD4BD6-987A-45A4-AD60-275B49C04252}" type="pres">
      <dgm:prSet presAssocID="{3207A720-A863-4F99-B74B-CC39B97AC0C1}" presName="childText" presStyleLbl="bgAcc1" presStyleIdx="2" presStyleCnt="3" custScaleX="226131" custScaleY="178156" custLinFactNeighborX="-938" custLinFactNeighborY="-64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0B5BC64-7352-4C34-A43F-78D08FF88737}" srcId="{83B6CEDA-7DDA-42FB-BBF4-D4FF0A96B5DC}" destId="{773ADDC5-9B63-42CB-80B2-22D0D3DC785F}" srcOrd="1" destOrd="0" parTransId="{E0BC8F94-42BC-46F3-A304-39689E2BAE4E}" sibTransId="{E9990422-6DA1-4446-A49B-F5AC4788FF96}"/>
    <dgm:cxn modelId="{1F99CC77-57DB-4D9D-A0B4-D7B5EE2E1EB8}" type="presOf" srcId="{FF76381F-4C42-4CA2-ABA8-ADB5145AFDA2}" destId="{F2D8D654-C1DA-4257-9036-3EC895B797BD}" srcOrd="0" destOrd="0" presId="urn:microsoft.com/office/officeart/2005/8/layout/hierarchy3"/>
    <dgm:cxn modelId="{0B4EB10E-F297-4ED2-8388-068F77B8BE82}" type="presOf" srcId="{83B6CEDA-7DDA-42FB-BBF4-D4FF0A96B5DC}" destId="{AE7B8EA2-5EF1-4598-B527-C89C94A769D3}" srcOrd="0" destOrd="0" presId="urn:microsoft.com/office/officeart/2005/8/layout/hierarchy3"/>
    <dgm:cxn modelId="{21FC1DB9-8C07-4D65-90E4-6197B61D3615}" srcId="{83B6CEDA-7DDA-42FB-BBF4-D4FF0A96B5DC}" destId="{4DD69C90-AB77-499E-ADBE-FBD9ED878203}" srcOrd="0" destOrd="0" parTransId="{35A95414-B486-4131-96AD-846189980AC6}" sibTransId="{4163527A-2201-4986-A04B-93D5F710F8CE}"/>
    <dgm:cxn modelId="{07E453CD-5FCC-4859-8C00-C4B95A9841D8}" type="presOf" srcId="{E0BC8F94-42BC-46F3-A304-39689E2BAE4E}" destId="{E562A6F7-6328-4113-9137-824BC191DD84}" srcOrd="0" destOrd="0" presId="urn:microsoft.com/office/officeart/2005/8/layout/hierarchy3"/>
    <dgm:cxn modelId="{4A47FDAF-843F-44EB-9D9F-3DA976AEE8DE}" type="presOf" srcId="{83B6CEDA-7DDA-42FB-BBF4-D4FF0A96B5DC}" destId="{773DB5E0-6D8F-4F1D-A8B7-49370071F81B}" srcOrd="1" destOrd="0" presId="urn:microsoft.com/office/officeart/2005/8/layout/hierarchy3"/>
    <dgm:cxn modelId="{A062A32D-F108-4494-8413-78BD59493563}" srcId="{83B6CEDA-7DDA-42FB-BBF4-D4FF0A96B5DC}" destId="{3207A720-A863-4F99-B74B-CC39B97AC0C1}" srcOrd="2" destOrd="0" parTransId="{B40077BC-77A1-448A-92F3-F0F516530041}" sibTransId="{63E2DA8E-571A-42D7-AAAC-FAAF769A0BAA}"/>
    <dgm:cxn modelId="{D7BEC208-7DE2-45BC-B812-6B1F69DB79AD}" type="presOf" srcId="{3207A720-A863-4F99-B74B-CC39B97AC0C1}" destId="{15FD4BD6-987A-45A4-AD60-275B49C04252}" srcOrd="0" destOrd="0" presId="urn:microsoft.com/office/officeart/2005/8/layout/hierarchy3"/>
    <dgm:cxn modelId="{9EAB92BB-0D0B-4F37-9736-55C05EC9369F}" type="presOf" srcId="{773ADDC5-9B63-42CB-80B2-22D0D3DC785F}" destId="{FFAB5FDD-CBA7-49BF-95DC-3A6D1E1A4FA9}" srcOrd="0" destOrd="0" presId="urn:microsoft.com/office/officeart/2005/8/layout/hierarchy3"/>
    <dgm:cxn modelId="{DB6AA39C-A1F6-4046-9DB2-FE5695E3EB17}" type="presOf" srcId="{35A95414-B486-4131-96AD-846189980AC6}" destId="{1EC31354-77D2-438F-94E4-35CCCA046F20}" srcOrd="0" destOrd="0" presId="urn:microsoft.com/office/officeart/2005/8/layout/hierarchy3"/>
    <dgm:cxn modelId="{936014FB-F504-46D4-8A0E-E0F9CC3E2EB6}" type="presOf" srcId="{B40077BC-77A1-448A-92F3-F0F516530041}" destId="{2EFF12FE-D76B-4CC8-90A6-62C057C5AA9A}" srcOrd="0" destOrd="0" presId="urn:microsoft.com/office/officeart/2005/8/layout/hierarchy3"/>
    <dgm:cxn modelId="{F136EB17-60FA-4491-9946-4C17E3594E16}" srcId="{FF76381F-4C42-4CA2-ABA8-ADB5145AFDA2}" destId="{83B6CEDA-7DDA-42FB-BBF4-D4FF0A96B5DC}" srcOrd="0" destOrd="0" parTransId="{31757A79-2A9A-43A7-80FF-7E7EBAE81616}" sibTransId="{C5268996-530A-4A04-8EA8-53D7A5CAA4F8}"/>
    <dgm:cxn modelId="{73C47D57-3935-42FB-82D5-F0EFA25934A9}" type="presOf" srcId="{4DD69C90-AB77-499E-ADBE-FBD9ED878203}" destId="{70768F35-5879-4613-A6A7-68C5DD994C3C}" srcOrd="0" destOrd="0" presId="urn:microsoft.com/office/officeart/2005/8/layout/hierarchy3"/>
    <dgm:cxn modelId="{6EEE46A1-E97F-47A2-9611-0F09525B9B34}" type="presParOf" srcId="{F2D8D654-C1DA-4257-9036-3EC895B797BD}" destId="{387141A8-696F-4730-824A-4649A138602E}" srcOrd="0" destOrd="0" presId="urn:microsoft.com/office/officeart/2005/8/layout/hierarchy3"/>
    <dgm:cxn modelId="{0F8F166A-734E-4159-A25C-2D8B38A9A0E9}" type="presParOf" srcId="{387141A8-696F-4730-824A-4649A138602E}" destId="{E4DEABAD-1371-4609-9B6A-5A946D1BF0B8}" srcOrd="0" destOrd="0" presId="urn:microsoft.com/office/officeart/2005/8/layout/hierarchy3"/>
    <dgm:cxn modelId="{44B11E06-5A09-4CD8-BC81-B11F4E7A12A7}" type="presParOf" srcId="{E4DEABAD-1371-4609-9B6A-5A946D1BF0B8}" destId="{AE7B8EA2-5EF1-4598-B527-C89C94A769D3}" srcOrd="0" destOrd="0" presId="urn:microsoft.com/office/officeart/2005/8/layout/hierarchy3"/>
    <dgm:cxn modelId="{F339406F-8BCF-48FC-A8F1-4D97EC00950E}" type="presParOf" srcId="{E4DEABAD-1371-4609-9B6A-5A946D1BF0B8}" destId="{773DB5E0-6D8F-4F1D-A8B7-49370071F81B}" srcOrd="1" destOrd="0" presId="urn:microsoft.com/office/officeart/2005/8/layout/hierarchy3"/>
    <dgm:cxn modelId="{FB5A09A9-6B39-4273-BCE4-1C24DBD95C38}" type="presParOf" srcId="{387141A8-696F-4730-824A-4649A138602E}" destId="{E9402536-90F3-4393-8057-5580FB169A49}" srcOrd="1" destOrd="0" presId="urn:microsoft.com/office/officeart/2005/8/layout/hierarchy3"/>
    <dgm:cxn modelId="{865065DE-496C-4E15-962D-B926E4CA4938}" type="presParOf" srcId="{E9402536-90F3-4393-8057-5580FB169A49}" destId="{1EC31354-77D2-438F-94E4-35CCCA046F20}" srcOrd="0" destOrd="0" presId="urn:microsoft.com/office/officeart/2005/8/layout/hierarchy3"/>
    <dgm:cxn modelId="{AAD785E3-C140-49FE-B54B-8A140010D14A}" type="presParOf" srcId="{E9402536-90F3-4393-8057-5580FB169A49}" destId="{70768F35-5879-4613-A6A7-68C5DD994C3C}" srcOrd="1" destOrd="0" presId="urn:microsoft.com/office/officeart/2005/8/layout/hierarchy3"/>
    <dgm:cxn modelId="{264426A3-3C73-4F8C-A6A0-0C17325B4472}" type="presParOf" srcId="{E9402536-90F3-4393-8057-5580FB169A49}" destId="{E562A6F7-6328-4113-9137-824BC191DD84}" srcOrd="2" destOrd="0" presId="urn:microsoft.com/office/officeart/2005/8/layout/hierarchy3"/>
    <dgm:cxn modelId="{F8F7738B-352D-42E8-8E15-46F38CC10846}" type="presParOf" srcId="{E9402536-90F3-4393-8057-5580FB169A49}" destId="{FFAB5FDD-CBA7-49BF-95DC-3A6D1E1A4FA9}" srcOrd="3" destOrd="0" presId="urn:microsoft.com/office/officeart/2005/8/layout/hierarchy3"/>
    <dgm:cxn modelId="{CF173792-3778-4E5B-B8C4-F4F1D002238A}" type="presParOf" srcId="{E9402536-90F3-4393-8057-5580FB169A49}" destId="{2EFF12FE-D76B-4CC8-90A6-62C057C5AA9A}" srcOrd="4" destOrd="0" presId="urn:microsoft.com/office/officeart/2005/8/layout/hierarchy3"/>
    <dgm:cxn modelId="{7ECACC7D-211D-471A-8039-E2C5A2171C26}" type="presParOf" srcId="{E9402536-90F3-4393-8057-5580FB169A49}" destId="{15FD4BD6-987A-45A4-AD60-275B49C0425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B8EA2-5EF1-4598-B527-C89C94A769D3}">
      <dsp:nvSpPr>
        <dsp:cNvPr id="0" name=""/>
        <dsp:cNvSpPr/>
      </dsp:nvSpPr>
      <dsp:spPr>
        <a:xfrm>
          <a:off x="737602" y="63526"/>
          <a:ext cx="2956429" cy="850942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reezing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1"/>
              </a:solidFill>
            </a:rPr>
            <a:t>Привлечено к суду 579 человек</a:t>
          </a:r>
          <a:endParaRPr lang="ru-RU" sz="2600" b="1" kern="1200" dirty="0">
            <a:solidFill>
              <a:schemeClr val="tx1"/>
            </a:solidFill>
          </a:endParaRPr>
        </a:p>
      </dsp:txBody>
      <dsp:txXfrm>
        <a:off x="737602" y="63526"/>
        <a:ext cx="2956429" cy="850942"/>
      </dsp:txXfrm>
    </dsp:sp>
    <dsp:sp modelId="{1EC31354-77D2-438F-94E4-35CCCA046F20}">
      <dsp:nvSpPr>
        <dsp:cNvPr id="0" name=""/>
        <dsp:cNvSpPr/>
      </dsp:nvSpPr>
      <dsp:spPr>
        <a:xfrm>
          <a:off x="1033245" y="914468"/>
          <a:ext cx="746346" cy="61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24"/>
              </a:lnTo>
              <a:lnTo>
                <a:pt x="746346" y="616524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68F35-5879-4613-A6A7-68C5DD994C3C}">
      <dsp:nvSpPr>
        <dsp:cNvPr id="0" name=""/>
        <dsp:cNvSpPr/>
      </dsp:nvSpPr>
      <dsp:spPr>
        <a:xfrm>
          <a:off x="1779591" y="1105522"/>
          <a:ext cx="3009912" cy="8509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12700" extrusionH="1700">
          <a:bevelT w="25400" h="6350"/>
          <a:bevelB w="0" h="0" prst="convex"/>
          <a:extrusionClr>
            <a:srgbClr val="000000"/>
          </a:extrusion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Признано виновными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289 человек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79591" y="1105522"/>
        <a:ext cx="3009912" cy="850942"/>
      </dsp:txXfrm>
    </dsp:sp>
    <dsp:sp modelId="{E562A6F7-6328-4113-9137-824BC191DD84}">
      <dsp:nvSpPr>
        <dsp:cNvPr id="0" name=""/>
        <dsp:cNvSpPr/>
      </dsp:nvSpPr>
      <dsp:spPr>
        <a:xfrm>
          <a:off x="1033245" y="914468"/>
          <a:ext cx="759117" cy="164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293"/>
              </a:lnTo>
              <a:lnTo>
                <a:pt x="759117" y="164229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B5FDD-CBA7-49BF-95DC-3A6D1E1A4FA9}">
      <dsp:nvSpPr>
        <dsp:cNvPr id="0" name=""/>
        <dsp:cNvSpPr/>
      </dsp:nvSpPr>
      <dsp:spPr>
        <a:xfrm>
          <a:off x="1792362" y="2131290"/>
          <a:ext cx="3023799" cy="850942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12700" extrusionH="1700" prstMaterial="plastic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Сослан на каторгу или поселение в Сибирь                  121 декабрист</a:t>
          </a:r>
          <a:endParaRPr lang="ru-RU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92362" y="2131290"/>
        <a:ext cx="3023799" cy="850942"/>
      </dsp:txXfrm>
    </dsp:sp>
    <dsp:sp modelId="{2EFF12FE-D76B-4CC8-90A6-62C057C5AA9A}">
      <dsp:nvSpPr>
        <dsp:cNvPr id="0" name=""/>
        <dsp:cNvSpPr/>
      </dsp:nvSpPr>
      <dsp:spPr>
        <a:xfrm>
          <a:off x="1033245" y="914468"/>
          <a:ext cx="746346" cy="3033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3039"/>
              </a:lnTo>
              <a:lnTo>
                <a:pt x="746346" y="3033039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D4BD6-987A-45A4-AD60-275B49C04252}">
      <dsp:nvSpPr>
        <dsp:cNvPr id="0" name=""/>
        <dsp:cNvSpPr/>
      </dsp:nvSpPr>
      <dsp:spPr>
        <a:xfrm>
          <a:off x="1779591" y="3189505"/>
          <a:ext cx="3078791" cy="1516004"/>
        </a:xfrm>
        <a:prstGeom prst="roundRect">
          <a:avLst/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6">
              <a:shade val="50000"/>
              <a:hueOff val="-307796"/>
              <a:satOff val="20520"/>
              <a:lumOff val="26790"/>
              <a:alphaOff val="0"/>
            </a:schemeClr>
          </a:solidFill>
          <a:prstDash val="solid"/>
        </a:ln>
        <a:effectLst/>
        <a:scene3d>
          <a:camera prst="orthographicFront"/>
          <a:lightRig rig="freezing" dir="t"/>
        </a:scene3d>
        <a:sp3d z="-12700" extrusionH="1700" prstMaterial="softEdge">
          <a:bevelT w="25400" h="6350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 человек: П.И. Пестель, К.Ф.Рылеев, П.Г.Каховский, </a:t>
          </a:r>
          <a:r>
            <a:rPr lang="ru-RU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С.И.Муравьев-Апостол</a:t>
          </a: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М.П.Бестужев-Рюмин</a:t>
          </a:r>
          <a:r>
            <a:rPr lang="ru-RU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              казнены</a:t>
          </a:r>
          <a:endParaRPr lang="ru-RU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779591" y="3189505"/>
        <a:ext cx="3078791" cy="1516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5D03-A888-4C42-B5FA-C654989E2C04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AECB-EDF0-40CB-99D1-579C49E54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0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image" Target="../media/image2.jpe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image" Target="../media/image2.jpe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.jpe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2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image" Target="../media/image2.jpe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2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2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7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78093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903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3412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7530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1386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751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0860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9406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130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5848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41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3405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1075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4654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8453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5039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5926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7669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4047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460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2459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41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4935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494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123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9124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3336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290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94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3815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034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3035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779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1081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2742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1890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1520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1562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9189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673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86123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553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1600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70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8821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8888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8667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724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8271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809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9049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080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34499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60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92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2173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5716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39117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300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0908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72950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6637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5755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95402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29904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8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6400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52860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97776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8890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6358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40656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923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17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145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292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38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48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315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946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5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316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268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642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24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39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34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4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26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815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368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00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091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225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076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737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73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45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95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127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281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3829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398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213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3756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874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396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00260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748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7887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2855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9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606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978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1572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5383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431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51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157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925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860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559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20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2179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85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540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751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2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3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1065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792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1372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4921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7828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6444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009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8331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490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2813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36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240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144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3404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7542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2816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9967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87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21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442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198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52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1134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6697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452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745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845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88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9797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877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8558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302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08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ags" Target="../tags/tag33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ags" Target="../tags/tag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ags" Target="../tags/tag37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ags" Target="../tags/tag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4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45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4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ags" Target="../tags/tag49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ags" Target="../tags/tag5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ags" Target="../tags/tag5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ags" Target="../tags/tag5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2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ags" Target="../tags/tag2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ags" Target="../tags/tag2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ags" Target="../tags/tag2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ags" Target="../tags/tag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11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78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7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5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03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2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8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35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20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8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1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35F7D65-84ED-4951-A21E-4F7ABEFBC571}" type="datetimeFigureOut">
              <a:rPr lang="ru-RU" smtClean="0">
                <a:solidFill>
                  <a:srgbClr val="000000"/>
                </a:solidFill>
              </a:rPr>
              <a:pPr/>
              <a:t>12.04.2020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381869-F6E2-4955-A354-99AE36711438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2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37" y="476672"/>
            <a:ext cx="8278688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Общественное движение при Александре </a:t>
            </a:r>
            <a:r>
              <a:rPr lang="en-US" sz="5400" b="1" i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7314" cy="4617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7660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6000" b="1" i="1" kern="0" dirty="0" smtClean="0">
                <a:solidFill>
                  <a:srgbClr val="000000"/>
                </a:solidFill>
                <a:latin typeface="Arial"/>
              </a:rPr>
              <a:t>Декабристы</a:t>
            </a:r>
            <a:r>
              <a:rPr lang="ru-RU" sz="4000" kern="0" dirty="0">
                <a:solidFill>
                  <a:srgbClr val="000000"/>
                </a:solidFill>
                <a:latin typeface="Arial"/>
              </a:rPr>
              <a:t> — </a:t>
            </a:r>
            <a:r>
              <a:rPr lang="ru-RU" sz="3600" b="1" kern="0" dirty="0">
                <a:solidFill>
                  <a:srgbClr val="000000"/>
                </a:solidFill>
                <a:latin typeface="Arial"/>
              </a:rPr>
              <a:t>участники российского дворянского оппозиционного движения, члены различных тайных обществ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7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777\Мои документы\Мои рисунки\280px-Borovikovskiy_PtPavla1G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0"/>
            <a:ext cx="2428892" cy="25717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79490" y="2586435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Павел </a:t>
            </a:r>
            <a:r>
              <a:rPr lang="el-GR" sz="2400" b="1" dirty="0" smtClean="0">
                <a:solidFill>
                  <a:schemeClr val="bg1"/>
                </a:solidFill>
              </a:rPr>
              <a:t>Ι</a:t>
            </a:r>
            <a:r>
              <a:rPr lang="ru-RU" sz="2400" b="1" dirty="0" smtClean="0">
                <a:solidFill>
                  <a:schemeClr val="bg1"/>
                </a:solidFill>
              </a:rPr>
              <a:t> (1796-1801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928662" y="3500438"/>
            <a:ext cx="228522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500694" y="3500438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108447" y="382111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Documents and Settings\777\Мои документы\Мои рисунки\280px-Alexander_I_of_Russ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2286016" cy="2571768"/>
          </a:xfrm>
          <a:prstGeom prst="rect">
            <a:avLst/>
          </a:prstGeom>
          <a:noFill/>
        </p:spPr>
      </p:pic>
      <p:pic>
        <p:nvPicPr>
          <p:cNvPr id="1028" name="Picture 4" descr="C:\Documents and Settings\777\Мои документы\Мои рисунки\280px-Tsar_Nicholas_I_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00438"/>
            <a:ext cx="2357454" cy="2571768"/>
          </a:xfrm>
          <a:prstGeom prst="rect">
            <a:avLst/>
          </a:prstGeom>
          <a:noFill/>
        </p:spPr>
      </p:pic>
      <p:pic>
        <p:nvPicPr>
          <p:cNvPr id="1029" name="Picture 5" descr="C:\Documents and Settings\777\Мои документы\Мои рисунки\200px-Grand_Duke_Constantine_Pavlovich_of_Russ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500438"/>
            <a:ext cx="2428892" cy="2428892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42844" y="6072182"/>
            <a:ext cx="228601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Александр </a:t>
            </a:r>
            <a:r>
              <a:rPr lang="el-GR" sz="2400" b="1" dirty="0" smtClean="0">
                <a:solidFill>
                  <a:schemeClr val="bg1"/>
                </a:solidFill>
              </a:rPr>
              <a:t>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5929330"/>
            <a:ext cx="2428892" cy="928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Константин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6072182"/>
            <a:ext cx="235745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Николай </a:t>
            </a:r>
            <a:r>
              <a:rPr lang="el-GR" sz="2400" b="1" dirty="0" smtClean="0">
                <a:solidFill>
                  <a:schemeClr val="bg1"/>
                </a:solidFill>
              </a:rPr>
              <a:t>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72198" y="285728"/>
            <a:ext cx="2786082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Кто должен был взойти на престол после смерти Александра </a:t>
            </a:r>
            <a:r>
              <a:rPr lang="el-GR" sz="2400" b="1" dirty="0" smtClean="0">
                <a:solidFill>
                  <a:schemeClr val="bg1"/>
                </a:solidFill>
              </a:rPr>
              <a:t>Ι</a:t>
            </a:r>
            <a:r>
              <a:rPr lang="ru-RU" sz="2400" b="1" dirty="0" smtClean="0">
                <a:solidFill>
                  <a:schemeClr val="bg1"/>
                </a:solidFill>
              </a:rPr>
              <a:t> 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461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643998" cy="1470025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14 декабря 1825 г. </a:t>
            </a:r>
            <a:r>
              <a:rPr lang="ru-RU" b="1" dirty="0" smtClean="0"/>
              <a:t>главная цель: </a:t>
            </a:r>
            <a:br>
              <a:rPr lang="ru-RU" b="1" dirty="0" smtClean="0"/>
            </a:br>
            <a:r>
              <a:rPr lang="ru-RU" sz="3600" dirty="0" smtClean="0"/>
              <a:t>не допустить присяги солдат Николаю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492896"/>
            <a:ext cx="5248005" cy="4104456"/>
          </a:xfrm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3000" b="1" u="sng" dirty="0" smtClean="0">
                <a:solidFill>
                  <a:schemeClr val="tx1"/>
                </a:solidFill>
              </a:rPr>
              <a:t>На 14 декабря 1825 </a:t>
            </a:r>
            <a:r>
              <a:rPr lang="ru-RU" sz="3000" dirty="0" smtClean="0">
                <a:solidFill>
                  <a:schemeClr val="tx1"/>
                </a:solidFill>
              </a:rPr>
              <a:t>– назначено выступление Северного общества,</a:t>
            </a:r>
          </a:p>
          <a:p>
            <a:r>
              <a:rPr lang="ru-RU" sz="3000" dirty="0" smtClean="0">
                <a:solidFill>
                  <a:schemeClr val="tx1"/>
                </a:solidFill>
              </a:rPr>
              <a:t>Одновременно должна была выступить 2 армия на Украине.</a:t>
            </a:r>
          </a:p>
          <a:p>
            <a:r>
              <a:rPr lang="ru-RU" sz="4000" b="1" dirty="0" smtClean="0">
                <a:solidFill>
                  <a:prstClr val="black"/>
                </a:solidFill>
              </a:rPr>
              <a:t>диктатором </a:t>
            </a:r>
            <a:r>
              <a:rPr lang="ru-RU" sz="4000" b="1" dirty="0">
                <a:solidFill>
                  <a:prstClr val="black"/>
                </a:solidFill>
              </a:rPr>
              <a:t>восстания избрали С. Трубецкого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699792" y="170080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CC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060" y="1790681"/>
            <a:ext cx="3646487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74086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16632"/>
            <a:ext cx="3779912" cy="6741368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Начало восстания: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11 часов утра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Декабристы вывели 3 полка на Сенатскую площадь.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Якубович отказался арестовать царскую  семью.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Диктатор Трубецкой не явился на площадь.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Каховский отказался от цареубийства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777\Мои документы\Мои рисунки\300px-Kolman_decembr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5864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511237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48680"/>
            <a:ext cx="4948241" cy="6166468"/>
          </a:xfrm>
          <a:ln w="76200"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u="sng" dirty="0" smtClean="0"/>
              <a:t>Каховский выстрелил в Милорадовича</a:t>
            </a:r>
            <a:r>
              <a:rPr lang="ru-RU" b="1" dirty="0" smtClean="0"/>
              <a:t>, который вёл переговоры и пытался убедить солдат в том, что их обманывают.  После этого Николай приказал открыть огонь картечью по Московскому полку.</a:t>
            </a:r>
          </a:p>
          <a:p>
            <a:r>
              <a:rPr lang="ru-RU" b="1" dirty="0" smtClean="0"/>
              <a:t>Число жертв с обеих сторон составило от 200 до 300 человек.</a:t>
            </a:r>
            <a:endParaRPr lang="ru-RU" b="1" dirty="0"/>
          </a:p>
        </p:txBody>
      </p:sp>
      <p:pic>
        <p:nvPicPr>
          <p:cNvPr id="3075" name="Picture 3" descr="C:\Documents and Settings\777\Мои документы\Мои рисунки\382px-Death_of_Milorad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3638550" cy="5705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30621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358246" cy="4032448"/>
          </a:xfrm>
          <a:ln w="76200">
            <a:solidFill>
              <a:schemeClr val="bg2"/>
            </a:solidFill>
          </a:ln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Дополните</a:t>
            </a:r>
            <a:r>
              <a:rPr lang="ru-RU" b="1" u="sng" dirty="0" smtClean="0">
                <a:solidFill>
                  <a:srgbClr val="FF0000"/>
                </a:solidFill>
              </a:rPr>
              <a:t> Причины </a:t>
            </a:r>
            <a:r>
              <a:rPr lang="ru-RU" b="1" u="sng" dirty="0" smtClean="0">
                <a:solidFill>
                  <a:srgbClr val="FF0000"/>
                </a:solidFill>
              </a:rPr>
              <a:t>поражения восстания: 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Несогласованность </a:t>
            </a:r>
            <a:r>
              <a:rPr lang="ru-RU" b="1" dirty="0" smtClean="0">
                <a:solidFill>
                  <a:schemeClr val="tx1"/>
                </a:solidFill>
              </a:rPr>
              <a:t>действий членов </a:t>
            </a:r>
            <a:r>
              <a:rPr lang="ru-RU" b="1" dirty="0" err="1" smtClean="0">
                <a:solidFill>
                  <a:schemeClr val="tx1"/>
                </a:solidFill>
              </a:rPr>
              <a:t>Северноо</a:t>
            </a:r>
            <a:r>
              <a:rPr lang="ru-RU" b="1" dirty="0" smtClean="0">
                <a:solidFill>
                  <a:schemeClr val="tx1"/>
                </a:solidFill>
              </a:rPr>
              <a:t> и Южного обществ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Неподготовленность </a:t>
            </a:r>
            <a:r>
              <a:rPr lang="ru-RU" b="1" dirty="0" smtClean="0">
                <a:solidFill>
                  <a:schemeClr val="tx1"/>
                </a:solidFill>
              </a:rPr>
              <a:t>российского общества к решительным переменам.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AutoNum type="arabicParenR"/>
            </a:pP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7518" y="3892268"/>
            <a:ext cx="4996482" cy="297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4149080"/>
            <a:ext cx="4147518" cy="2564904"/>
          </a:xfrm>
          <a:prstGeom prst="rect">
            <a:avLst/>
          </a:prstGeom>
          <a:noFill/>
          <a:ln w="57150">
            <a:solidFill>
              <a:srgbClr val="CCCC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AutoNum type="arabicPlain" startAt="29"/>
              <a:tabLst/>
              <a:defRPr/>
            </a:pP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29 декабря 1825 – </a:t>
            </a:r>
          </a:p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AutoNum type="arabicPlain" startAt="29"/>
              <a:tabLst/>
              <a:defRPr/>
            </a:pPr>
            <a:r>
              <a:rPr kumimoji="0" lang="ru-RU" sz="2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 января 1826 – восстание декабристов на юге</a:t>
            </a:r>
            <a:r>
              <a:rPr kumimoji="0" lang="ru-RU" sz="28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Черниговский полк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6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85720" y="214290"/>
            <a:ext cx="8643998" cy="1000108"/>
          </a:xfrm>
          <a:prstGeom prst="round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200" b="1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Итоги восстания: </a:t>
            </a:r>
          </a:p>
          <a:p>
            <a:pPr algn="ctr" eaLnBrk="0" hangingPunct="0">
              <a:defRPr/>
            </a:pPr>
            <a:r>
              <a:rPr lang="ru-RU" sz="2800" b="1" i="1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«Я буду идеалом милосердия» </a:t>
            </a:r>
            <a:r>
              <a:rPr lang="ru-RU" sz="2400" i="1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(Николай </a:t>
            </a:r>
            <a:r>
              <a:rPr lang="en-US" sz="2400" i="1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I</a:t>
            </a:r>
            <a:r>
              <a:rPr lang="ru-RU" sz="2400" i="1" dirty="0">
                <a:ln>
                  <a:solidFill>
                    <a:srgbClr val="000000">
                      <a:lumMod val="95000"/>
                      <a:lumOff val="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88000" dist="50800" dir="5040000" algn="tl">
                    <a:srgbClr val="000000">
                      <a:tint val="80000"/>
                      <a:satMod val="250000"/>
                      <a:alpha val="4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) </a:t>
            </a:r>
          </a:p>
        </p:txBody>
      </p:sp>
      <p:pic>
        <p:nvPicPr>
          <p:cNvPr id="9" name="Picture 32" descr="никол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3502025"/>
            <a:ext cx="2071687" cy="308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1996525809"/>
              </p:ext>
            </p:extLst>
          </p:nvPr>
        </p:nvGraphicFramePr>
        <p:xfrm>
          <a:off x="3714744" y="1571612"/>
          <a:ext cx="607223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43042" y="6357958"/>
            <a:ext cx="2357454" cy="307777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0099"/>
                </a:solidFill>
                <a:cs typeface="Arial" pitchFamily="34" charset="0"/>
              </a:rPr>
              <a:t>Император Николай</a:t>
            </a:r>
            <a:r>
              <a:rPr lang="en-US" sz="1400" b="1" dirty="0">
                <a:solidFill>
                  <a:srgbClr val="000099"/>
                </a:solidFill>
                <a:cs typeface="Arial" pitchFamily="34" charset="0"/>
              </a:rPr>
              <a:t> I</a:t>
            </a:r>
            <a:endParaRPr lang="ru-RU" sz="1400" b="1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18440" name="Рисунок 12" descr="Картинка 2 из 3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1357313"/>
            <a:ext cx="3551238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6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1440160"/>
          </a:xfrm>
        </p:spPr>
        <p:txBody>
          <a:bodyPr/>
          <a:lstStyle/>
          <a:p>
            <a:pPr algn="ctr"/>
            <a:r>
              <a:rPr lang="ru-RU" sz="4000" b="1" u="sng" dirty="0" smtClean="0">
                <a:latin typeface="Aniron" pitchFamily="2" charset="0"/>
              </a:rPr>
              <a:t>Какого значение </a:t>
            </a:r>
            <a:r>
              <a:rPr lang="ru-RU" sz="4000" b="1" u="sng" dirty="0" smtClean="0">
                <a:latin typeface="Aniron" pitchFamily="2" charset="0"/>
              </a:rPr>
              <a:t>восстания </a:t>
            </a:r>
            <a:r>
              <a:rPr lang="ru-RU" sz="4000" b="1" u="sng" dirty="0" smtClean="0">
                <a:latin typeface="Aniron" pitchFamily="2" charset="0"/>
              </a:rPr>
              <a:t>декабристов ?</a:t>
            </a:r>
            <a:endParaRPr lang="ru-RU" sz="4000" b="1" u="sng" dirty="0">
              <a:latin typeface="Aniron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0"/>
            <a:ext cx="8624639" cy="4525963"/>
          </a:xfrm>
        </p:spPr>
        <p:txBody>
          <a:bodyPr/>
          <a:lstStyle/>
          <a:p>
            <a:r>
              <a:rPr lang="ru-RU" sz="3600" dirty="0" smtClean="0"/>
              <a:t>1. …</a:t>
            </a:r>
          </a:p>
          <a:p>
            <a:r>
              <a:rPr lang="ru-RU" sz="3600" dirty="0" smtClean="0"/>
              <a:t>2. …</a:t>
            </a:r>
          </a:p>
          <a:p>
            <a:r>
              <a:rPr lang="ru-RU" sz="3600" dirty="0" smtClean="0"/>
              <a:t>3. …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916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" y="188640"/>
            <a:ext cx="8651304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Ответьте на вопросы</a:t>
            </a:r>
            <a:r>
              <a:rPr lang="ru-RU" i="1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/>
              <a:t>Общественное </a:t>
            </a:r>
            <a:r>
              <a:rPr lang="ru-RU" i="1" dirty="0" smtClean="0"/>
              <a:t>движение -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/>
              <a:t>Когда оно зародилось - 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/>
              <a:t>Кто были первыми участниками общественного движения -?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/>
              <a:t>Причины возникновения тайных обществ -?</a:t>
            </a:r>
          </a:p>
          <a:p>
            <a:pPr marL="0" indent="0">
              <a:buNone/>
            </a:pPr>
            <a:endParaRPr lang="ru-RU" sz="4000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74931"/>
            <a:ext cx="4045925" cy="318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0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72560" cy="1500197"/>
          </a:xfrm>
          <a:ln w="76200">
            <a:solidFill>
              <a:schemeClr val="bg1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Формированию идеологии будущих декабристов способствовало: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01122" cy="4572032"/>
          </a:xfrm>
          <a:ln w="76200">
            <a:solidFill>
              <a:schemeClr val="bg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Российская действительность с её бесчеловечным крепостничеством;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Патриотический подъём, вызванный победой в Отечественной войне 1812 года;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Влияние работ западных просветителей: Вольтера, Руссо, Монтескье;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Нежелание правительства Александра I проводить последовательные реформы.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05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1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9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862" y="5805264"/>
            <a:ext cx="8229600" cy="89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Главная цель - ? Стр. 56</a:t>
            </a:r>
            <a:endParaRPr lang="ru-RU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338" y="-1251520"/>
            <a:ext cx="9144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11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905"/>
            <a:ext cx="8229600" cy="822807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Заполните таблицу: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Планы 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переустройства России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38485309"/>
              </p:ext>
            </p:extLst>
          </p:nvPr>
        </p:nvGraphicFramePr>
        <p:xfrm>
          <a:off x="395536" y="1118012"/>
          <a:ext cx="8507289" cy="5739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763"/>
                <a:gridCol w="2835763"/>
                <a:gridCol w="2835763"/>
              </a:tblGrid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критерии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«Русская правда» </a:t>
                      </a:r>
                      <a:r>
                        <a:rPr lang="ru-RU" sz="2400" b="1" dirty="0" err="1" smtClean="0"/>
                        <a:t>П.И.Пестель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«Конституция» </a:t>
                      </a:r>
                      <a:r>
                        <a:rPr lang="ru-RU" sz="2400" b="1" dirty="0" err="1" smtClean="0"/>
                        <a:t>Н.М.Муравьев</a:t>
                      </a:r>
                      <a:endParaRPr lang="ru-RU" sz="2400" b="1" dirty="0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Государственное</a:t>
                      </a:r>
                      <a:r>
                        <a:rPr lang="ru-RU" sz="2400" b="1" baseline="0" dirty="0" smtClean="0"/>
                        <a:t> устройство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Крепостное право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Крестьянский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Гражданские свободы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Сословный строй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5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Национальный вопрос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19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1822г</a:t>
            </a:r>
            <a:r>
              <a:rPr lang="ru-RU" b="1" dirty="0" smtClean="0"/>
              <a:t> – указ о запрете всех тайных обществ.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65168" cy="5023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97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Восстание декабристов на Сенатской площади </a:t>
            </a:r>
            <a:b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14 декабря 1825г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91946"/>
            <a:ext cx="5472608" cy="42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93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nd_0019_slide">
  <a:themeElements>
    <a:clrScheme name="Тема Office 2">
      <a:dk1>
        <a:srgbClr val="000000"/>
      </a:dk1>
      <a:lt1>
        <a:srgbClr val="66CCFF"/>
      </a:lt1>
      <a:dk2>
        <a:srgbClr val="000000"/>
      </a:dk2>
      <a:lt2>
        <a:srgbClr val="CCCCCC"/>
      </a:lt2>
      <a:accent1>
        <a:srgbClr val="2B6A3D"/>
      </a:accent1>
      <a:accent2>
        <a:srgbClr val="384F8C"/>
      </a:accent2>
      <a:accent3>
        <a:srgbClr val="B8E2FF"/>
      </a:accent3>
      <a:accent4>
        <a:srgbClr val="000000"/>
      </a:accent4>
      <a:accent5>
        <a:srgbClr val="ACB9AF"/>
      </a:accent5>
      <a:accent6>
        <a:srgbClr val="32477E"/>
      </a:accent6>
      <a:hlink>
        <a:srgbClr val="6B612B"/>
      </a:hlink>
      <a:folHlink>
        <a:srgbClr val="32647D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B8E2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B8E2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B8E2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66CC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B8E2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06E85"/>
        </a:accent1>
        <a:accent2>
          <a:srgbClr val="0081C2"/>
        </a:accent2>
        <a:accent3>
          <a:srgbClr val="FFFFFF"/>
        </a:accent3>
        <a:accent4>
          <a:srgbClr val="000000"/>
        </a:accent4>
        <a:accent5>
          <a:srgbClr val="AFBAC2"/>
        </a:accent5>
        <a:accent6>
          <a:srgbClr val="0074B0"/>
        </a:accent6>
        <a:hlink>
          <a:srgbClr val="005885"/>
        </a:hlink>
        <a:folHlink>
          <a:srgbClr val="006C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B6A3D"/>
        </a:accent1>
        <a:accent2>
          <a:srgbClr val="384F8C"/>
        </a:accent2>
        <a:accent3>
          <a:srgbClr val="FFFFFF"/>
        </a:accent3>
        <a:accent4>
          <a:srgbClr val="000000"/>
        </a:accent4>
        <a:accent5>
          <a:srgbClr val="ACB9AF"/>
        </a:accent5>
        <a:accent6>
          <a:srgbClr val="32477E"/>
        </a:accent6>
        <a:hlink>
          <a:srgbClr val="6B612B"/>
        </a:hlink>
        <a:folHlink>
          <a:srgbClr val="3264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2647D"/>
        </a:accent1>
        <a:accent2>
          <a:srgbClr val="7D4B45"/>
        </a:accent2>
        <a:accent3>
          <a:srgbClr val="FFFFFF"/>
        </a:accent3>
        <a:accent4>
          <a:srgbClr val="000000"/>
        </a:accent4>
        <a:accent5>
          <a:srgbClr val="ADB8BF"/>
        </a:accent5>
        <a:accent6>
          <a:srgbClr val="71433E"/>
        </a:accent6>
        <a:hlink>
          <a:srgbClr val="60632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06328"/>
        </a:accent1>
        <a:accent2>
          <a:srgbClr val="32647D"/>
        </a:accent2>
        <a:accent3>
          <a:srgbClr val="FFFFFF"/>
        </a:accent3>
        <a:accent4>
          <a:srgbClr val="000000"/>
        </a:accent4>
        <a:accent5>
          <a:srgbClr val="B6B7AC"/>
        </a:accent5>
        <a:accent6>
          <a:srgbClr val="2C5A71"/>
        </a:accent6>
        <a:hlink>
          <a:srgbClr val="7D5738"/>
        </a:hlink>
        <a:folHlink>
          <a:srgbClr val="7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345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17</vt:i4>
      </vt:variant>
    </vt:vector>
  </HeadingPairs>
  <TitlesOfParts>
    <vt:vector size="32" baseType="lpstr">
      <vt:lpstr>Тема Office</vt:lpstr>
      <vt:lpstr>ind_0019_slide</vt:lpstr>
      <vt:lpstr>1_ind_0019_slide</vt:lpstr>
      <vt:lpstr>2_ind_0019_slide</vt:lpstr>
      <vt:lpstr>3_ind_0019_slide</vt:lpstr>
      <vt:lpstr>4_ind_0019_slide</vt:lpstr>
      <vt:lpstr>5_ind_0019_slide</vt:lpstr>
      <vt:lpstr>6_ind_0019_slide</vt:lpstr>
      <vt:lpstr>7_ind_0019_slide</vt:lpstr>
      <vt:lpstr>8_ind_0019_slide</vt:lpstr>
      <vt:lpstr>9_ind_0019_slide</vt:lpstr>
      <vt:lpstr>10_ind_0019_slide</vt:lpstr>
      <vt:lpstr>11_ind_0019_slide</vt:lpstr>
      <vt:lpstr>12_ind_0019_slide</vt:lpstr>
      <vt:lpstr>13_ind_0019_slide</vt:lpstr>
      <vt:lpstr>Общественное движение при Александре I</vt:lpstr>
      <vt:lpstr>Слайд 2</vt:lpstr>
      <vt:lpstr>Формированию идеологии будущих декабристов способствовало:</vt:lpstr>
      <vt:lpstr>Слайд 4</vt:lpstr>
      <vt:lpstr>Слайд 5</vt:lpstr>
      <vt:lpstr>Слайд 6</vt:lpstr>
      <vt:lpstr>Заполните таблицу:  Планы переустройства России</vt:lpstr>
      <vt:lpstr>1822г – указ о запрете всех тайных обществ. </vt:lpstr>
      <vt:lpstr>Восстание декабристов на Сенатской площади  14 декабря 1825г</vt:lpstr>
      <vt:lpstr>Декабристы — участники российского дворянского оппозиционного движения, члены различных тайных обществ</vt:lpstr>
      <vt:lpstr>Слайд 11</vt:lpstr>
      <vt:lpstr>14 декабря 1825 г. главная цель:  не допустить присяги солдат Николаю</vt:lpstr>
      <vt:lpstr>Слайд 13</vt:lpstr>
      <vt:lpstr>Слайд 14</vt:lpstr>
      <vt:lpstr>Слайд 15</vt:lpstr>
      <vt:lpstr>Слайд 16</vt:lpstr>
      <vt:lpstr>Какого значение восстания декабристов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движение при Александре I</dc:title>
  <cp:lastModifiedBy>Andrei</cp:lastModifiedBy>
  <cp:revision>15</cp:revision>
  <dcterms:modified xsi:type="dcterms:W3CDTF">2020-04-12T17:06:27Z</dcterms:modified>
</cp:coreProperties>
</file>