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71" r:id="rId3"/>
    <p:sldId id="269" r:id="rId4"/>
    <p:sldId id="272" r:id="rId5"/>
    <p:sldId id="274" r:id="rId6"/>
    <p:sldId id="275" r:id="rId7"/>
    <p:sldId id="273" r:id="rId8"/>
    <p:sldId id="276" r:id="rId9"/>
    <p:sldId id="278" r:id="rId10"/>
    <p:sldId id="285" r:id="rId11"/>
    <p:sldId id="287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 varScale="1">
        <p:scale>
          <a:sx n="72" d="100"/>
          <a:sy n="72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Составить конспект по презентации, заполнить пропуски!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Жесткость воды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541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3" y="404664"/>
            <a:ext cx="8786874" cy="59766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Природная вода, содержащая </a:t>
            </a:r>
            <a:r>
              <a:rPr lang="ru-RU" sz="2800" b="1" dirty="0">
                <a:solidFill>
                  <a:srgbClr val="FF0000"/>
                </a:solidFill>
              </a:rPr>
              <a:t>ионы Ca</a:t>
            </a:r>
            <a:r>
              <a:rPr lang="ru-RU" sz="2800" b="1" baseline="30000" dirty="0">
                <a:solidFill>
                  <a:srgbClr val="FF0000"/>
                </a:solidFill>
              </a:rPr>
              <a:t>2+</a:t>
            </a:r>
            <a:r>
              <a:rPr lang="ru-RU" sz="2800" b="1" dirty="0">
                <a:solidFill>
                  <a:srgbClr val="FF0000"/>
                </a:solidFill>
              </a:rPr>
              <a:t> и Mg</a:t>
            </a:r>
            <a:r>
              <a:rPr lang="ru-RU" sz="2800" b="1" baseline="30000" dirty="0">
                <a:solidFill>
                  <a:srgbClr val="FF0000"/>
                </a:solidFill>
              </a:rPr>
              <a:t>2+</a:t>
            </a:r>
            <a:r>
              <a:rPr lang="ru-RU" sz="2800" b="1" dirty="0">
                <a:solidFill>
                  <a:srgbClr val="FF0000"/>
                </a:solidFill>
              </a:rPr>
              <a:t>, называется жесткой</a:t>
            </a:r>
            <a:r>
              <a:rPr lang="ru-RU" sz="2800" b="1" dirty="0">
                <a:solidFill>
                  <a:schemeClr val="tx1"/>
                </a:solidFill>
              </a:rPr>
              <a:t>. Жесткая вода при кипячении образует накипь, в ней не развариваются пищевые продукты; моющие средства не дают пены.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r>
              <a:rPr lang="ru-RU" sz="2800" b="1" i="1" dirty="0">
                <a:solidFill>
                  <a:srgbClr val="FF0000"/>
                </a:solidFill>
              </a:rPr>
              <a:t>Карбонатная (временная) </a:t>
            </a:r>
            <a:r>
              <a:rPr lang="ru-RU" sz="2800" b="1" i="1" dirty="0">
                <a:solidFill>
                  <a:schemeClr val="tx1"/>
                </a:solidFill>
              </a:rPr>
              <a:t>жесткость</a:t>
            </a:r>
            <a:r>
              <a:rPr lang="ru-RU" sz="2800" b="1" dirty="0">
                <a:solidFill>
                  <a:schemeClr val="tx1"/>
                </a:solidFill>
              </a:rPr>
              <a:t> обусловлена присутствием в воде гидрокарбонатов кальция и магния, </a:t>
            </a:r>
            <a:r>
              <a:rPr lang="ru-RU" sz="2800" b="1" i="1" dirty="0">
                <a:solidFill>
                  <a:srgbClr val="FF0000"/>
                </a:solidFill>
              </a:rPr>
              <a:t>некарбонатная  (постоянная)  жесткость</a:t>
            </a: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>
                <a:solidFill>
                  <a:schemeClr val="tx1"/>
                </a:solidFill>
              </a:rPr>
              <a:t>– хлоридов и сульфатов.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r>
              <a:rPr lang="ru-RU" sz="2800" b="1" i="1" dirty="0">
                <a:solidFill>
                  <a:srgbClr val="FF0000"/>
                </a:solidFill>
              </a:rPr>
              <a:t>Общая жесткость воды</a:t>
            </a:r>
            <a:r>
              <a:rPr lang="ru-RU" sz="2800" b="1" dirty="0">
                <a:solidFill>
                  <a:schemeClr val="tx1"/>
                </a:solidFill>
              </a:rPr>
              <a:t> рассматривается как сумма карбонатной и некарбонатной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Georgia"/>
              </a:rPr>
              <a:t> </a:t>
            </a:r>
            <a:endParaRPr lang="ru-RU" sz="2800" b="1" dirty="0">
              <a:solidFill>
                <a:schemeClr val="tx1"/>
              </a:solidFill>
              <a:latin typeface="Georgia"/>
            </a:endParaRP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8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Осуществите цепочку превращений:</a:t>
            </a:r>
          </a:p>
          <a:p>
            <a:pPr algn="ctr">
              <a:buNone/>
            </a:pPr>
            <a:r>
              <a:rPr lang="ru-RU" dirty="0" smtClean="0"/>
              <a:t>кальций → оксид кальция → </a:t>
            </a:r>
            <a:r>
              <a:rPr lang="ru-RU" dirty="0" err="1" smtClean="0"/>
              <a:t>гидроксид</a:t>
            </a:r>
            <a:r>
              <a:rPr lang="ru-RU" dirty="0" smtClean="0"/>
              <a:t> </a:t>
            </a:r>
            <a:r>
              <a:rPr lang="ru-RU" dirty="0" err="1" smtClean="0"/>
              <a:t>кальция</a:t>
            </a:r>
            <a:r>
              <a:rPr lang="ru-RU" dirty="0" smtClean="0"/>
              <a:t> → нитрат кальция → карбонат кальция → оксид кальция → силикат кальция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для закрепления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83341" y="332656"/>
            <a:ext cx="6777318" cy="2787063"/>
          </a:xfrm>
        </p:spPr>
        <p:txBody>
          <a:bodyPr/>
          <a:lstStyle/>
          <a:p>
            <a:r>
              <a:rPr lang="ru-RU" dirty="0" smtClean="0"/>
              <a:t>Соединения металлов </a:t>
            </a:r>
            <a:r>
              <a:rPr lang="en-US" dirty="0" smtClean="0"/>
              <a:t>IIA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3714752"/>
            <a:ext cx="5715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5400" dirty="0" smtClean="0">
                <a:ln w="3175">
                  <a:solidFill>
                    <a:prstClr val="white">
                      <a:alpha val="65000"/>
                    </a:prstClr>
                  </a:solidFill>
                </a:ln>
                <a:solidFill>
                  <a:prstClr val="white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ea typeface="+mj-ea"/>
                <a:cs typeface="+mj-cs"/>
              </a:rPr>
              <a:t>1. Оксиды</a:t>
            </a:r>
            <a:endParaRPr lang="ru-RU" sz="5400" dirty="0">
              <a:ln w="3175">
                <a:solidFill>
                  <a:prstClr val="white">
                    <a:alpha val="65000"/>
                  </a:prstClr>
                </a:solidFill>
              </a:ln>
              <a:solidFill>
                <a:prstClr val="white"/>
              </a:solidFill>
              <a:effectLst>
                <a:outerShdw blurRad="25400" dist="12700" dir="14220000" rotWithShape="0">
                  <a:prstClr val="black">
                    <a:alpha val="50000"/>
                  </a:prst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83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8265241" cy="387781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1)     Окисление </a:t>
            </a:r>
            <a:r>
              <a:rPr lang="ru-RU" sz="3200" b="1" dirty="0" smtClean="0">
                <a:solidFill>
                  <a:schemeClr val="tx1"/>
                </a:solidFill>
              </a:rPr>
              <a:t>металлов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)     Термическое разложение нитратов или </a:t>
            </a:r>
            <a:r>
              <a:rPr lang="ru-RU" sz="3200" b="1" dirty="0" smtClean="0">
                <a:solidFill>
                  <a:schemeClr val="tx1"/>
                </a:solidFill>
              </a:rPr>
              <a:t>карбонатов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CaCO</a:t>
            </a:r>
            <a:r>
              <a:rPr lang="ru-RU" sz="3200" b="1" baseline="-25000" dirty="0">
                <a:solidFill>
                  <a:schemeClr val="tx1"/>
                </a:solidFill>
              </a:rPr>
              <a:t>3</a:t>
            </a:r>
            <a:r>
              <a:rPr lang="ru-RU" sz="3200" b="1" dirty="0">
                <a:solidFill>
                  <a:schemeClr val="tx1"/>
                </a:solidFill>
              </a:rPr>
              <a:t>  </a:t>
            </a:r>
            <a:r>
              <a:rPr lang="ru-RU" sz="3200" b="1" baseline="30000" dirty="0" err="1">
                <a:solidFill>
                  <a:schemeClr val="tx1"/>
                </a:solidFill>
              </a:rPr>
              <a:t>t˚C</a:t>
            </a:r>
            <a:r>
              <a:rPr lang="ru-RU" sz="3200" b="1" dirty="0">
                <a:solidFill>
                  <a:schemeClr val="tx1"/>
                </a:solidFill>
              </a:rPr>
              <a:t>→ </a:t>
            </a:r>
            <a:r>
              <a:rPr lang="ru-RU" sz="3200" b="1" dirty="0" err="1">
                <a:solidFill>
                  <a:schemeClr val="tx1"/>
                </a:solidFill>
              </a:rPr>
              <a:t>CaO</a:t>
            </a:r>
            <a:r>
              <a:rPr lang="ru-RU" sz="3200" b="1" dirty="0">
                <a:solidFill>
                  <a:schemeClr val="tx1"/>
                </a:solidFill>
              </a:rPr>
              <a:t> + </a:t>
            </a:r>
            <a:r>
              <a:rPr lang="ru-RU" sz="3200" b="1" dirty="0" smtClean="0">
                <a:solidFill>
                  <a:schemeClr val="tx1"/>
                </a:solidFill>
              </a:rPr>
              <a:t>CO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2Mg(NO</a:t>
            </a:r>
            <a:r>
              <a:rPr lang="ru-RU" sz="3200" b="1" baseline="-25000" dirty="0">
                <a:solidFill>
                  <a:schemeClr val="tx1"/>
                </a:solidFill>
              </a:rPr>
              <a:t>3</a:t>
            </a:r>
            <a:r>
              <a:rPr lang="ru-RU" sz="3200" b="1" dirty="0">
                <a:solidFill>
                  <a:schemeClr val="tx1"/>
                </a:solidFill>
              </a:rPr>
              <a:t>)</a:t>
            </a:r>
            <a:r>
              <a:rPr lang="ru-RU" sz="3200" b="1" baseline="-25000" dirty="0">
                <a:solidFill>
                  <a:schemeClr val="tx1"/>
                </a:solidFill>
              </a:rPr>
              <a:t>2</a:t>
            </a:r>
            <a:r>
              <a:rPr lang="ru-RU" sz="3200" b="1" dirty="0">
                <a:solidFill>
                  <a:schemeClr val="tx1"/>
                </a:solidFill>
              </a:rPr>
              <a:t>  </a:t>
            </a:r>
            <a:r>
              <a:rPr lang="ru-RU" sz="3200" b="1" baseline="30000" dirty="0" err="1">
                <a:solidFill>
                  <a:schemeClr val="tx1"/>
                </a:solidFill>
              </a:rPr>
              <a:t>t˚C</a:t>
            </a:r>
            <a:r>
              <a:rPr lang="ru-RU" sz="3200" b="1" dirty="0">
                <a:solidFill>
                  <a:schemeClr val="tx1"/>
                </a:solidFill>
              </a:rPr>
              <a:t>→ 2MgO + </a:t>
            </a:r>
            <a:r>
              <a:rPr lang="ru-RU" sz="3200" b="1" dirty="0" smtClean="0">
                <a:solidFill>
                  <a:schemeClr val="tx1"/>
                </a:solidFill>
              </a:rPr>
              <a:t>4NO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+ </a:t>
            </a:r>
            <a:r>
              <a:rPr lang="ru-RU" sz="3200" b="1" dirty="0" smtClean="0">
                <a:solidFill>
                  <a:schemeClr val="tx1"/>
                </a:solidFill>
              </a:rPr>
              <a:t>O</a:t>
            </a:r>
            <a:r>
              <a:rPr lang="ru-RU" sz="3200" b="1" baseline="-25000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660000"/>
                </a:solidFill>
              </a:rPr>
              <a:t>Получение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49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Типичные основные оксиды. Реагируют с водой (кроме </a:t>
            </a:r>
            <a:r>
              <a:rPr lang="en-US" sz="3200" b="1" dirty="0" err="1">
                <a:solidFill>
                  <a:schemeClr val="tx1"/>
                </a:solidFill>
                <a:latin typeface="Times New Roman"/>
              </a:rPr>
              <a:t>BeO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 </a:t>
            </a:r>
            <a:r>
              <a:rPr lang="ru-RU" sz="3200" b="1" dirty="0">
                <a:solidFill>
                  <a:schemeClr val="tx1"/>
                </a:solidFill>
              </a:rPr>
              <a:t>и </a:t>
            </a:r>
            <a:r>
              <a:rPr lang="en-US" sz="3200" b="1" dirty="0" err="1">
                <a:solidFill>
                  <a:schemeClr val="tx1"/>
                </a:solidFill>
                <a:latin typeface="Times New Roman"/>
              </a:rPr>
              <a:t>MgO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), </a:t>
            </a:r>
            <a:r>
              <a:rPr lang="ru-RU" sz="3200" b="1" dirty="0">
                <a:solidFill>
                  <a:schemeClr val="tx1"/>
                </a:solidFill>
              </a:rPr>
              <a:t>кислотными оксидами и </a:t>
            </a:r>
            <a:r>
              <a:rPr lang="ru-RU" sz="3200" b="1" dirty="0" smtClean="0">
                <a:solidFill>
                  <a:schemeClr val="tx1"/>
                </a:solidFill>
              </a:rPr>
              <a:t>кислотами</a:t>
            </a:r>
            <a:endParaRPr lang="ru-RU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200" b="1" dirty="0" err="1">
                <a:solidFill>
                  <a:schemeClr val="tx1"/>
                </a:solidFill>
              </a:rPr>
              <a:t>Са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O + H</a:t>
            </a:r>
            <a:r>
              <a:rPr lang="en-US" sz="32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O →  </a:t>
            </a:r>
            <a:r>
              <a:rPr lang="ru-RU" sz="3200" b="1" dirty="0" smtClean="0">
                <a:solidFill>
                  <a:schemeClr val="tx1"/>
                </a:solidFill>
              </a:rPr>
              <a:t>…</a:t>
            </a:r>
            <a:endParaRPr lang="en-US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3CaO + P</a:t>
            </a:r>
            <a:r>
              <a:rPr lang="en-US" sz="3200" b="1" baseline="-25000" dirty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O</a:t>
            </a:r>
            <a:r>
              <a:rPr lang="en-US" sz="3200" b="1" baseline="-25000" dirty="0">
                <a:solidFill>
                  <a:schemeClr val="tx1"/>
                </a:solidFill>
                <a:latin typeface="Times New Roman"/>
              </a:rPr>
              <a:t>5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 →  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</a:rPr>
              <a:t>…</a:t>
            </a:r>
            <a:endParaRPr lang="en-US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 err="1">
                <a:solidFill>
                  <a:schemeClr val="tx1"/>
                </a:solidFill>
                <a:latin typeface="Times New Roman"/>
              </a:rPr>
              <a:t>BeO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 + 2HNO</a:t>
            </a:r>
            <a:r>
              <a:rPr lang="en-US" sz="3200" b="1" baseline="-25000" dirty="0">
                <a:solidFill>
                  <a:schemeClr val="tx1"/>
                </a:solidFill>
                <a:latin typeface="Times New Roman"/>
              </a:rPr>
              <a:t>3</a:t>
            </a:r>
            <a:r>
              <a:rPr lang="en-US" sz="3200" b="1" dirty="0">
                <a:solidFill>
                  <a:schemeClr val="tx1"/>
                </a:solidFill>
                <a:latin typeface="Times New Roman"/>
              </a:rPr>
              <a:t> → 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</a:rPr>
              <a:t>…+ …</a:t>
            </a:r>
            <a:endParaRPr lang="en-US" sz="32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660000"/>
                </a:solidFill>
              </a:rPr>
              <a:t>Химические свойства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7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48347"/>
            <a:ext cx="8712968" cy="387781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>
                <a:solidFill>
                  <a:schemeClr val="tx1"/>
                </a:solidFill>
                <a:latin typeface="Times New Roman"/>
              </a:rPr>
              <a:t>BeO</a:t>
            </a:r>
            <a:r>
              <a:rPr lang="en-US" sz="4000" b="1" dirty="0">
                <a:solidFill>
                  <a:schemeClr val="tx1"/>
                </a:solidFill>
                <a:latin typeface="Times New Roman"/>
              </a:rPr>
              <a:t> - </a:t>
            </a:r>
            <a:r>
              <a:rPr lang="ru-RU" sz="4000" b="1" dirty="0">
                <a:solidFill>
                  <a:schemeClr val="tx1"/>
                </a:solidFill>
              </a:rPr>
              <a:t>амфотерный оксид, растворяется в щелочах:</a:t>
            </a: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 </a:t>
            </a:r>
            <a:endParaRPr lang="ru-RU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4000" b="1" dirty="0" err="1">
                <a:solidFill>
                  <a:schemeClr val="tx1"/>
                </a:solidFill>
                <a:latin typeface="Times New Roman"/>
              </a:rPr>
              <a:t>BeO</a:t>
            </a:r>
            <a:r>
              <a:rPr lang="en-US" sz="4000" b="1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</a:rPr>
              <a:t>+2NaOH +H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</a:rPr>
              <a:t>O→Na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</a:rPr>
              <a:t>[Be(OH)</a:t>
            </a:r>
            <a:r>
              <a:rPr lang="en-US" sz="4000" b="1" baseline="-25000" dirty="0" smtClean="0">
                <a:solidFill>
                  <a:schemeClr val="tx1"/>
                </a:solidFill>
                <a:latin typeface="Times New Roman"/>
              </a:rPr>
              <a:t>4</a:t>
            </a:r>
            <a:r>
              <a:rPr lang="en-US" sz="4000" b="1" dirty="0">
                <a:solidFill>
                  <a:schemeClr val="tx1"/>
                </a:solidFill>
                <a:latin typeface="Times New Roman"/>
              </a:rPr>
              <a:t>]</a:t>
            </a:r>
            <a:endParaRPr lang="en-US" sz="40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58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4"/>
            <a:ext cx="6777318" cy="2715055"/>
          </a:xfrm>
        </p:spPr>
        <p:txBody>
          <a:bodyPr/>
          <a:lstStyle/>
          <a:p>
            <a:r>
              <a:rPr lang="ru-RU" b="1" dirty="0" smtClean="0">
                <a:effectLst/>
              </a:rPr>
              <a:t>2. </a:t>
            </a:r>
            <a:r>
              <a:rPr lang="ru-RU" b="1" dirty="0" err="1" smtClean="0">
                <a:effectLst/>
              </a:rPr>
              <a:t>Гидроксиды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4749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</a:rPr>
              <a:t>Реакции </a:t>
            </a:r>
            <a:r>
              <a:rPr lang="ru-RU" sz="3600" b="1" dirty="0" smtClean="0">
                <a:solidFill>
                  <a:schemeClr val="tx1"/>
                </a:solidFill>
              </a:rPr>
              <a:t>металлов </a:t>
            </a:r>
            <a:r>
              <a:rPr lang="ru-RU" sz="3600" b="1" dirty="0">
                <a:solidFill>
                  <a:schemeClr val="tx1"/>
                </a:solidFill>
              </a:rPr>
              <a:t>или их оксидов с водой</a:t>
            </a:r>
            <a:r>
              <a:rPr lang="ru-RU" sz="3600" b="1" dirty="0" smtClean="0">
                <a:solidFill>
                  <a:schemeClr val="tx1"/>
                </a:solidFill>
              </a:rPr>
              <a:t>: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 err="1">
                <a:solidFill>
                  <a:schemeClr val="tx1"/>
                </a:solidFill>
              </a:rPr>
              <a:t>Ba</a:t>
            </a:r>
            <a:r>
              <a:rPr lang="ru-RU" sz="3600" b="1" dirty="0">
                <a:solidFill>
                  <a:schemeClr val="tx1"/>
                </a:solidFill>
              </a:rPr>
              <a:t> + 2H</a:t>
            </a:r>
            <a:r>
              <a:rPr lang="ru-RU" sz="3600" b="1" baseline="-25000" dirty="0">
                <a:solidFill>
                  <a:schemeClr val="tx1"/>
                </a:solidFill>
              </a:rPr>
              <a:t>2</a:t>
            </a:r>
            <a:r>
              <a:rPr lang="ru-RU" sz="3600" b="1" dirty="0">
                <a:solidFill>
                  <a:schemeClr val="tx1"/>
                </a:solidFill>
              </a:rPr>
              <a:t>O  →  </a:t>
            </a:r>
            <a:r>
              <a:rPr lang="ru-RU" sz="3600" b="1" dirty="0" smtClean="0">
                <a:solidFill>
                  <a:schemeClr val="tx1"/>
                </a:solidFill>
              </a:rPr>
              <a:t>…</a:t>
            </a:r>
            <a:r>
              <a:rPr lang="ru-RU" sz="3600" b="1" dirty="0">
                <a:solidFill>
                  <a:schemeClr val="tx1"/>
                </a:solidFill>
              </a:rPr>
              <a:t> + </a:t>
            </a:r>
            <a:r>
              <a:rPr lang="ru-RU" sz="3600" b="1" dirty="0" smtClean="0">
                <a:solidFill>
                  <a:schemeClr val="tx1"/>
                </a:solidFill>
              </a:rPr>
              <a:t>…</a:t>
            </a:r>
            <a:endParaRPr lang="ru-RU" sz="3600" b="1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ru-RU" sz="3600" b="1" dirty="0" err="1">
                <a:solidFill>
                  <a:schemeClr val="tx1"/>
                </a:solidFill>
              </a:rPr>
              <a:t>CaO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 + </a:t>
            </a:r>
            <a:r>
              <a:rPr lang="ru-RU" sz="3600" b="1" dirty="0">
                <a:solidFill>
                  <a:schemeClr val="tx1"/>
                </a:solidFill>
              </a:rPr>
              <a:t>H</a:t>
            </a:r>
            <a:r>
              <a:rPr lang="ru-RU" sz="3600" b="1" baseline="-25000" dirty="0">
                <a:solidFill>
                  <a:schemeClr val="tx1"/>
                </a:solidFill>
              </a:rPr>
              <a:t>2</a:t>
            </a:r>
            <a:r>
              <a:rPr lang="ru-RU" sz="3600" b="1" dirty="0">
                <a:solidFill>
                  <a:schemeClr val="tx1"/>
                </a:solidFill>
              </a:rPr>
              <a:t>O </a:t>
            </a:r>
            <a:r>
              <a:rPr lang="ru-RU" sz="3600" b="1" dirty="0" smtClean="0">
                <a:solidFill>
                  <a:schemeClr val="tx1"/>
                </a:solidFill>
              </a:rPr>
              <a:t>→</a:t>
            </a:r>
            <a:r>
              <a:rPr lang="ru-RU" sz="3600" b="1" dirty="0" err="1" smtClean="0">
                <a:solidFill>
                  <a:schemeClr val="tx1"/>
                </a:solidFill>
              </a:rPr>
              <a:t>Ca</a:t>
            </a:r>
            <a:r>
              <a:rPr lang="ru-RU" sz="3600" b="1" dirty="0" smtClean="0">
                <a:solidFill>
                  <a:schemeClr val="tx1"/>
                </a:solidFill>
              </a:rPr>
              <a:t>(OH)</a:t>
            </a:r>
            <a:r>
              <a:rPr lang="ru-RU" sz="3600" b="1" baseline="-25000" dirty="0" smtClean="0">
                <a:solidFill>
                  <a:schemeClr val="tx1"/>
                </a:solidFill>
              </a:rPr>
              <a:t>2 (</a:t>
            </a:r>
            <a:r>
              <a:rPr lang="ru-RU" sz="3600" b="1" baseline="-25000" dirty="0">
                <a:solidFill>
                  <a:schemeClr val="tx1"/>
                </a:solidFill>
              </a:rPr>
              <a:t>гашеная известь) </a:t>
            </a:r>
            <a:endParaRPr lang="ru-RU" sz="3600" b="1" baseline="-25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800" b="1" baseline="-25000" dirty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(негашеная известь</a:t>
            </a:r>
            <a:r>
              <a:rPr lang="ru-RU" sz="1800" b="1" dirty="0" smtClean="0">
                <a:solidFill>
                  <a:schemeClr val="tx1"/>
                </a:solidFill>
              </a:rPr>
              <a:t>)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660000"/>
                </a:solidFill>
              </a:rPr>
              <a:t>Получение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58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333333"/>
                </a:solidFill>
              </a:rPr>
              <a:t>Гидроксиды</a:t>
            </a:r>
            <a:r>
              <a:rPr lang="ru-RU" b="1" dirty="0">
                <a:solidFill>
                  <a:srgbClr val="333333"/>
                </a:solidFill>
              </a:rPr>
              <a:t>  - белые кристаллические вещества, в воде растворимы хуже, чем гидроксиды щелочных металлов </a:t>
            </a:r>
            <a:endParaRPr lang="ru-RU" b="1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ru-RU" b="1" dirty="0" err="1">
                <a:solidFill>
                  <a:srgbClr val="333333"/>
                </a:solidFill>
              </a:rPr>
              <a:t>Be</a:t>
            </a:r>
            <a:r>
              <a:rPr lang="ru-RU" b="1" dirty="0">
                <a:solidFill>
                  <a:srgbClr val="333333"/>
                </a:solidFill>
              </a:rPr>
              <a:t>(OH)</a:t>
            </a:r>
            <a:r>
              <a:rPr lang="ru-RU" b="1" baseline="-25000" dirty="0">
                <a:solidFill>
                  <a:srgbClr val="333333"/>
                </a:solidFill>
              </a:rPr>
              <a:t>2</a:t>
            </a:r>
            <a:r>
              <a:rPr lang="ru-RU" b="1" dirty="0">
                <a:solidFill>
                  <a:srgbClr val="333333"/>
                </a:solidFill>
              </a:rPr>
              <a:t> – амфотерный гидроксид</a:t>
            </a:r>
            <a:endParaRPr lang="ru-RU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ru-RU" b="1" dirty="0" err="1">
                <a:solidFill>
                  <a:srgbClr val="333333"/>
                </a:solidFill>
              </a:rPr>
              <a:t>Mg</a:t>
            </a:r>
            <a:r>
              <a:rPr lang="ru-RU" b="1" dirty="0">
                <a:solidFill>
                  <a:srgbClr val="333333"/>
                </a:solidFill>
              </a:rPr>
              <a:t>(OH)</a:t>
            </a:r>
            <a:r>
              <a:rPr lang="ru-RU" b="1" baseline="-25000" dirty="0">
                <a:solidFill>
                  <a:srgbClr val="333333"/>
                </a:solidFill>
              </a:rPr>
              <a:t>2</a:t>
            </a:r>
            <a:r>
              <a:rPr lang="ru-RU" b="1" dirty="0">
                <a:solidFill>
                  <a:srgbClr val="333333"/>
                </a:solidFill>
              </a:rPr>
              <a:t> – слабое основание</a:t>
            </a:r>
            <a:endParaRPr lang="ru-RU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333333"/>
                </a:solidFill>
              </a:rPr>
              <a:t>остальные </a:t>
            </a:r>
            <a:r>
              <a:rPr lang="ru-RU" b="1" dirty="0">
                <a:solidFill>
                  <a:srgbClr val="333333"/>
                </a:solidFill>
              </a:rPr>
              <a:t>гидроксиды - сильные основания (щелочи).</a:t>
            </a:r>
            <a:endParaRPr lang="ru-RU" b="1" dirty="0">
              <a:solidFill>
                <a:srgbClr val="333333"/>
              </a:solidFill>
              <a:latin typeface="Georgia"/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Химические свойства</a:t>
            </a:r>
          </a:p>
        </p:txBody>
      </p:sp>
    </p:spTree>
    <p:extLst>
      <p:ext uri="{BB962C8B-B14F-4D97-AF65-F5344CB8AC3E}">
        <p14:creationId xmlns="" xmlns:p14="http://schemas.microsoft.com/office/powerpoint/2010/main" val="227863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88640"/>
            <a:ext cx="7745505" cy="633670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1)     с кислотными оксидами:</a:t>
            </a:r>
            <a:endParaRPr lang="ru-RU" sz="3200" b="1" dirty="0" smtClean="0">
              <a:solidFill>
                <a:srgbClr val="0070C0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Ca(OH)</a:t>
            </a:r>
            <a:r>
              <a:rPr lang="en-US" sz="32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 + </a:t>
            </a:r>
            <a:r>
              <a:rPr lang="ru-RU" sz="3200" b="1" dirty="0" smtClean="0">
                <a:solidFill>
                  <a:schemeClr val="tx1"/>
                </a:solidFill>
              </a:rPr>
              <a:t>С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O</a:t>
            </a:r>
            <a:r>
              <a:rPr lang="en-US" sz="3200" b="1" baseline="-25000" dirty="0" smtClean="0">
                <a:solidFill>
                  <a:schemeClr val="tx1"/>
                </a:solidFill>
                <a:latin typeface="Times New Roman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 → 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</a:rPr>
              <a:t>…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 + 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</a:rPr>
              <a:t>…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 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Times New Roman"/>
              </a:rPr>
              <a:t>! </a:t>
            </a:r>
            <a:r>
              <a:rPr lang="ru-RU" sz="3200" b="1" i="1" dirty="0" smtClean="0">
                <a:solidFill>
                  <a:schemeClr val="tx1"/>
                </a:solidFill>
              </a:rPr>
              <a:t>Качественная реакция на углекислый газ 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00FF"/>
                </a:solidFill>
              </a:rPr>
              <a:t>2</a:t>
            </a:r>
            <a:r>
              <a:rPr lang="ru-RU" sz="3200" b="1" dirty="0">
                <a:solidFill>
                  <a:srgbClr val="0000FF"/>
                </a:solidFill>
              </a:rPr>
              <a:t>)    с кислотами</a:t>
            </a:r>
            <a:r>
              <a:rPr lang="ru-RU" sz="3200" b="1" dirty="0" smtClean="0">
                <a:solidFill>
                  <a:srgbClr val="0000FF"/>
                </a:solidFill>
              </a:rPr>
              <a:t>:</a:t>
            </a:r>
            <a:endParaRPr lang="ru-RU" sz="3200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Ba(OH)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 + 2HNO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3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 → </a:t>
            </a:r>
            <a:r>
              <a:rPr lang="ru-RU" sz="3200" b="1" dirty="0" smtClean="0">
                <a:solidFill>
                  <a:srgbClr val="333333"/>
                </a:solidFill>
                <a:latin typeface="Times New Roman"/>
              </a:rPr>
              <a:t>…+…</a:t>
            </a:r>
            <a:endParaRPr lang="en-US" sz="3200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  <a:latin typeface="Times New Roman"/>
              </a:rPr>
              <a:t>3)   </a:t>
            </a:r>
            <a:r>
              <a:rPr lang="ru-RU" sz="3200" b="1" dirty="0" smtClean="0">
                <a:solidFill>
                  <a:srgbClr val="0000FF"/>
                </a:solidFill>
              </a:rPr>
              <a:t> </a:t>
            </a:r>
            <a:r>
              <a:rPr lang="ru-RU" sz="3200" b="1" dirty="0">
                <a:solidFill>
                  <a:srgbClr val="0000FF"/>
                </a:solidFill>
              </a:rPr>
              <a:t>с солями</a:t>
            </a:r>
            <a:r>
              <a:rPr lang="ru-RU" sz="3200" b="1" dirty="0" smtClean="0">
                <a:solidFill>
                  <a:srgbClr val="0000FF"/>
                </a:solidFill>
              </a:rPr>
              <a:t>:</a:t>
            </a:r>
            <a:endParaRPr lang="ru-RU" sz="3200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Ba(OH)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 + K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SO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4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 → </a:t>
            </a:r>
            <a:r>
              <a:rPr lang="ru-RU" sz="3200" b="1" dirty="0" smtClean="0">
                <a:solidFill>
                  <a:srgbClr val="333333"/>
                </a:solidFill>
                <a:latin typeface="Times New Roman"/>
              </a:rPr>
              <a:t>…+…</a:t>
            </a:r>
            <a:endParaRPr lang="en-US" sz="3200" b="1" dirty="0" smtClean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0000FF"/>
                </a:solidFill>
                <a:latin typeface="Times New Roman"/>
              </a:rPr>
              <a:t>4</a:t>
            </a:r>
            <a:r>
              <a:rPr lang="en-US" sz="3200" b="1" dirty="0">
                <a:solidFill>
                  <a:srgbClr val="0000FF"/>
                </a:solidFill>
                <a:latin typeface="Times New Roman"/>
              </a:rPr>
              <a:t>)     </a:t>
            </a:r>
            <a:r>
              <a:rPr lang="ru-RU" sz="3200" b="1" dirty="0">
                <a:solidFill>
                  <a:srgbClr val="0000FF"/>
                </a:solidFill>
              </a:rPr>
              <a:t>Реакция гидроксида бериллия со щелочами</a:t>
            </a:r>
            <a:r>
              <a:rPr lang="ru-RU" sz="3200" b="1" dirty="0" smtClean="0">
                <a:solidFill>
                  <a:srgbClr val="0000FF"/>
                </a:solidFill>
              </a:rPr>
              <a:t>:</a:t>
            </a:r>
            <a:endParaRPr lang="ru-RU" sz="3200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Be(OH)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 + 2NaOH → Na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[Be(OH)</a:t>
            </a:r>
            <a:r>
              <a:rPr lang="en-US" sz="3200" b="1" baseline="-25000" dirty="0">
                <a:solidFill>
                  <a:srgbClr val="333333"/>
                </a:solidFill>
                <a:latin typeface="Times New Roman"/>
              </a:rPr>
              <a:t>4</a:t>
            </a:r>
            <a:r>
              <a:rPr lang="en-US" sz="3200" b="1" dirty="0">
                <a:solidFill>
                  <a:srgbClr val="333333"/>
                </a:solidFill>
                <a:latin typeface="Times New Roman"/>
              </a:rPr>
              <a:t>]</a:t>
            </a:r>
            <a:endParaRPr lang="en-US" sz="3200" b="1" dirty="0">
              <a:solidFill>
                <a:srgbClr val="333333"/>
              </a:solidFill>
              <a:latin typeface="Georgia"/>
            </a:endParaRPr>
          </a:p>
          <a:p>
            <a:pPr marL="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13559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71</TotalTime>
  <Words>91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Слайд 1</vt:lpstr>
      <vt:lpstr>Соединения металлов IIA</vt:lpstr>
      <vt:lpstr>Получение</vt:lpstr>
      <vt:lpstr>Химические свойства</vt:lpstr>
      <vt:lpstr>Слайд 5</vt:lpstr>
      <vt:lpstr>2. Гидроксиды</vt:lpstr>
      <vt:lpstr>Получение</vt:lpstr>
      <vt:lpstr>Химические свойства</vt:lpstr>
      <vt:lpstr>Слайд 9</vt:lpstr>
      <vt:lpstr>Жесткость воды</vt:lpstr>
      <vt:lpstr>Слайд 11</vt:lpstr>
      <vt:lpstr>Задания для закрепления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Кальций и его соединения. Жёсткость и способы её устранения </dc:title>
  <dc:creator>teacher</dc:creator>
  <cp:lastModifiedBy>KATYA</cp:lastModifiedBy>
  <cp:revision>11</cp:revision>
  <dcterms:created xsi:type="dcterms:W3CDTF">2014-01-30T17:06:09Z</dcterms:created>
  <dcterms:modified xsi:type="dcterms:W3CDTF">2020-04-17T14:34:37Z</dcterms:modified>
</cp:coreProperties>
</file>