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5" r:id="rId6"/>
    <p:sldId id="266" r:id="rId7"/>
    <p:sldId id="267" r:id="rId8"/>
    <p:sldId id="270" r:id="rId9"/>
    <p:sldId id="268" r:id="rId10"/>
    <p:sldId id="274" r:id="rId11"/>
    <p:sldId id="27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59632" y="620688"/>
            <a:ext cx="6777318" cy="2499031"/>
          </a:xfrm>
        </p:spPr>
        <p:txBody>
          <a:bodyPr/>
          <a:lstStyle/>
          <a:p>
            <a:r>
              <a:rPr lang="ru-RU" sz="3600" b="1" dirty="0" smtClean="0">
                <a:effectLst/>
                <a:latin typeface="Georgia"/>
              </a:rPr>
              <a:t>Металлы </a:t>
            </a:r>
            <a:r>
              <a:rPr lang="en-US" sz="3600" b="1" dirty="0" smtClean="0">
                <a:effectLst/>
                <a:latin typeface="Georgia"/>
              </a:rPr>
              <a:t>II </a:t>
            </a:r>
            <a:r>
              <a:rPr lang="ru-RU" sz="3600" b="1" dirty="0" smtClean="0">
                <a:effectLst/>
                <a:latin typeface="Georgia"/>
              </a:rPr>
              <a:t>А</a:t>
            </a:r>
            <a:br>
              <a:rPr lang="ru-RU" sz="3600" b="1" dirty="0" smtClean="0">
                <a:effectLst/>
                <a:latin typeface="Georgia"/>
              </a:rPr>
            </a:br>
            <a:r>
              <a:rPr lang="ru-RU" sz="3600" b="1" dirty="0" smtClean="0">
                <a:effectLst/>
                <a:latin typeface="Georgia"/>
              </a:rPr>
              <a:t>(</a:t>
            </a:r>
            <a:r>
              <a:rPr lang="en-US" sz="3600" b="1" dirty="0" smtClean="0">
                <a:effectLst/>
                <a:latin typeface="Georgia"/>
              </a:rPr>
              <a:t>Be</a:t>
            </a:r>
            <a:r>
              <a:rPr lang="ru-RU" sz="3600" b="1" dirty="0" smtClean="0">
                <a:effectLst/>
                <a:latin typeface="Georgia"/>
              </a:rPr>
              <a:t>, </a:t>
            </a:r>
            <a:r>
              <a:rPr lang="en-US" sz="3600" b="1" dirty="0" smtClean="0">
                <a:effectLst/>
                <a:latin typeface="Georgia"/>
              </a:rPr>
              <a:t>Mg, Ca, </a:t>
            </a:r>
            <a:r>
              <a:rPr lang="en-US" sz="3600" b="1" dirty="0" err="1" smtClean="0">
                <a:effectLst/>
                <a:latin typeface="Georgia"/>
              </a:rPr>
              <a:t>Sr</a:t>
            </a:r>
            <a:r>
              <a:rPr lang="en-US" sz="3600" b="1" dirty="0" smtClean="0">
                <a:effectLst/>
                <a:latin typeface="Georgia"/>
              </a:rPr>
              <a:t>, </a:t>
            </a:r>
            <a:r>
              <a:rPr lang="en-US" sz="3600" b="1" dirty="0" err="1" smtClean="0">
                <a:effectLst/>
                <a:latin typeface="Georgia"/>
              </a:rPr>
              <a:t>Ba</a:t>
            </a:r>
            <a:r>
              <a:rPr lang="en-US" sz="3600" b="1" dirty="0" smtClean="0">
                <a:effectLst/>
                <a:latin typeface="Georgia"/>
              </a:rPr>
              <a:t>, Ra)</a:t>
            </a:r>
            <a:r>
              <a:rPr lang="ru-RU" sz="3600" b="1" dirty="0">
                <a:effectLst/>
                <a:latin typeface="Georgia"/>
              </a:rPr>
              <a:t/>
            </a:r>
            <a:br>
              <a:rPr lang="ru-RU" sz="3600" b="1" dirty="0">
                <a:effectLst/>
                <a:latin typeface="Georgia"/>
              </a:rPr>
            </a:b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069242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Жесткость воды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85414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9" y="404664"/>
            <a:ext cx="8640960" cy="5976663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chemeClr val="tx1"/>
                </a:solidFill>
              </a:rPr>
              <a:t>Природная вода, содержащая </a:t>
            </a:r>
            <a:r>
              <a:rPr lang="ru-RU" sz="2800" b="1" dirty="0">
                <a:solidFill>
                  <a:srgbClr val="FF0000"/>
                </a:solidFill>
              </a:rPr>
              <a:t>ионы Ca</a:t>
            </a:r>
            <a:r>
              <a:rPr lang="ru-RU" sz="2800" b="1" baseline="30000" dirty="0">
                <a:solidFill>
                  <a:srgbClr val="FF0000"/>
                </a:solidFill>
              </a:rPr>
              <a:t>2+</a:t>
            </a:r>
            <a:r>
              <a:rPr lang="ru-RU" sz="2800" b="1" dirty="0">
                <a:solidFill>
                  <a:srgbClr val="FF0000"/>
                </a:solidFill>
              </a:rPr>
              <a:t> и Mg</a:t>
            </a:r>
            <a:r>
              <a:rPr lang="ru-RU" sz="2800" b="1" baseline="30000" dirty="0">
                <a:solidFill>
                  <a:srgbClr val="FF0000"/>
                </a:solidFill>
              </a:rPr>
              <a:t>2+</a:t>
            </a:r>
            <a:r>
              <a:rPr lang="ru-RU" sz="2800" b="1" dirty="0">
                <a:solidFill>
                  <a:srgbClr val="FF0000"/>
                </a:solidFill>
              </a:rPr>
              <a:t>, называется жесткой</a:t>
            </a:r>
            <a:r>
              <a:rPr lang="ru-RU" sz="2800" b="1" dirty="0">
                <a:solidFill>
                  <a:schemeClr val="tx1"/>
                </a:solidFill>
              </a:rPr>
              <a:t>. Жесткая вода при кипячении образует накипь, в ней не развариваются пищевые продукты; моющие средства не дают пены.</a:t>
            </a:r>
            <a:endParaRPr lang="ru-RU" sz="2800" b="1" dirty="0">
              <a:solidFill>
                <a:schemeClr val="tx1"/>
              </a:solidFill>
              <a:latin typeface="Georgia"/>
            </a:endParaRPr>
          </a:p>
          <a:p>
            <a:r>
              <a:rPr lang="ru-RU" sz="2800" b="1" i="1" dirty="0">
                <a:solidFill>
                  <a:srgbClr val="FF0000"/>
                </a:solidFill>
              </a:rPr>
              <a:t>Карбонатная (временная) </a:t>
            </a:r>
            <a:r>
              <a:rPr lang="ru-RU" sz="2800" b="1" i="1" dirty="0">
                <a:solidFill>
                  <a:schemeClr val="tx1"/>
                </a:solidFill>
              </a:rPr>
              <a:t>жесткость</a:t>
            </a:r>
            <a:r>
              <a:rPr lang="ru-RU" sz="2800" b="1" dirty="0">
                <a:solidFill>
                  <a:schemeClr val="tx1"/>
                </a:solidFill>
              </a:rPr>
              <a:t> обусловлена присутствием в воде гидрокарбонатов кальция и магния, </a:t>
            </a:r>
            <a:r>
              <a:rPr lang="ru-RU" sz="2800" b="1" i="1" dirty="0">
                <a:solidFill>
                  <a:srgbClr val="FF0000"/>
                </a:solidFill>
              </a:rPr>
              <a:t>некарбонатная  (постоянная)  жесткость</a:t>
            </a:r>
            <a:r>
              <a:rPr lang="ru-RU" sz="2800" b="1" dirty="0">
                <a:solidFill>
                  <a:srgbClr val="FF0000"/>
                </a:solidFill>
              </a:rPr>
              <a:t> </a:t>
            </a:r>
            <a:r>
              <a:rPr lang="ru-RU" sz="2800" b="1" dirty="0">
                <a:solidFill>
                  <a:schemeClr val="tx1"/>
                </a:solidFill>
              </a:rPr>
              <a:t>– хлоридов и сульфатов.</a:t>
            </a:r>
            <a:endParaRPr lang="ru-RU" sz="2800" b="1" dirty="0">
              <a:solidFill>
                <a:schemeClr val="tx1"/>
              </a:solidFill>
              <a:latin typeface="Georgia"/>
            </a:endParaRPr>
          </a:p>
          <a:p>
            <a:r>
              <a:rPr lang="ru-RU" sz="2800" b="1" i="1" dirty="0">
                <a:solidFill>
                  <a:srgbClr val="FF0000"/>
                </a:solidFill>
              </a:rPr>
              <a:t>Общая жесткость воды</a:t>
            </a:r>
            <a:r>
              <a:rPr lang="ru-RU" sz="2800" b="1" dirty="0">
                <a:solidFill>
                  <a:schemeClr val="tx1"/>
                </a:solidFill>
              </a:rPr>
              <a:t> рассматривается как сумма карбонатной и некарбонатной.</a:t>
            </a:r>
            <a:endParaRPr lang="ru-RU" sz="2800" b="1" dirty="0">
              <a:solidFill>
                <a:schemeClr val="tx1"/>
              </a:solidFill>
              <a:latin typeface="Georgia"/>
            </a:endParaRPr>
          </a:p>
          <a:p>
            <a:endParaRPr lang="ru-RU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41852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9" y="2248347"/>
            <a:ext cx="8568952" cy="3877815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chemeClr val="tx1"/>
                </a:solidFill>
              </a:rPr>
              <a:t>В земной коре содержится бериллия - 0,00053%, магния - 1,95%, кальция - 3,38%, стронция - 0,014%, бария - 0,026%, радий - искусственный элемент.</a:t>
            </a:r>
            <a:endParaRPr lang="ru-RU" sz="3200" b="1" dirty="0">
              <a:solidFill>
                <a:schemeClr val="tx1"/>
              </a:solidFill>
              <a:latin typeface="Georgia"/>
            </a:endParaRPr>
          </a:p>
          <a:p>
            <a:r>
              <a:rPr lang="ru-RU" sz="3200" b="1" dirty="0">
                <a:solidFill>
                  <a:schemeClr val="tx1"/>
                </a:solidFill>
              </a:rPr>
              <a:t>Встречаются в природе только в виде соединений - силикатов, </a:t>
            </a:r>
            <a:r>
              <a:rPr lang="ru-RU" sz="3200" b="1" dirty="0" smtClean="0">
                <a:solidFill>
                  <a:schemeClr val="tx1"/>
                </a:solidFill>
              </a:rPr>
              <a:t>карбонатов</a:t>
            </a:r>
            <a:r>
              <a:rPr lang="ru-RU" sz="3200" b="1" dirty="0">
                <a:solidFill>
                  <a:schemeClr val="tx1"/>
                </a:solidFill>
              </a:rPr>
              <a:t>, фосфатов, сульфатов и т.д.</a:t>
            </a:r>
            <a:endParaRPr lang="ru-RU" sz="3200" b="1" dirty="0">
              <a:solidFill>
                <a:schemeClr val="tx1"/>
              </a:solidFill>
              <a:latin typeface="Georgia"/>
            </a:endParaRPr>
          </a:p>
          <a:p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>
                <a:solidFill>
                  <a:schemeClr val="tx1"/>
                </a:solidFill>
              </a:rPr>
              <a:t>НАХОЖДЕНИЕ В ПРИРОДЕ</a:t>
            </a:r>
          </a:p>
        </p:txBody>
      </p:sp>
    </p:spTree>
    <p:extLst>
      <p:ext uri="{BB962C8B-B14F-4D97-AF65-F5344CB8AC3E}">
        <p14:creationId xmlns:p14="http://schemas.microsoft.com/office/powerpoint/2010/main" xmlns="" val="1032136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1" y="2248347"/>
            <a:ext cx="8640960" cy="4276997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b="1" dirty="0">
                <a:solidFill>
                  <a:schemeClr val="tx1"/>
                </a:solidFill>
              </a:rPr>
              <a:t>1. Бериллий получают восстановлением фторида</a:t>
            </a:r>
            <a:r>
              <a:rPr lang="ru-RU" sz="2800" b="1" dirty="0" smtClean="0">
                <a:solidFill>
                  <a:schemeClr val="tx1"/>
                </a:solidFill>
              </a:rPr>
              <a:t>:</a:t>
            </a:r>
            <a:r>
              <a:rPr lang="ru-RU" sz="2800" b="1" dirty="0">
                <a:solidFill>
                  <a:schemeClr val="tx1"/>
                </a:solidFill>
              </a:rPr>
              <a:t> </a:t>
            </a:r>
            <a:endParaRPr lang="ru-RU" sz="2800" b="1" dirty="0">
              <a:solidFill>
                <a:schemeClr val="tx1"/>
              </a:solidFill>
              <a:latin typeface="Georgia"/>
            </a:endParaRPr>
          </a:p>
          <a:p>
            <a:pPr marL="0" indent="0" algn="ctr">
              <a:buNone/>
            </a:pPr>
            <a:r>
              <a:rPr lang="ru-RU" sz="3200" b="1" dirty="0">
                <a:solidFill>
                  <a:schemeClr val="tx1"/>
                </a:solidFill>
              </a:rPr>
              <a:t>BeF</a:t>
            </a:r>
            <a:r>
              <a:rPr lang="ru-RU" sz="3200" b="1" baseline="-25000" dirty="0">
                <a:solidFill>
                  <a:schemeClr val="tx1"/>
                </a:solidFill>
              </a:rPr>
              <a:t>2 </a:t>
            </a:r>
            <a:r>
              <a:rPr lang="ru-RU" sz="3200" b="1" dirty="0">
                <a:solidFill>
                  <a:schemeClr val="tx1"/>
                </a:solidFill>
              </a:rPr>
              <a:t>+ </a:t>
            </a:r>
            <a:r>
              <a:rPr lang="ru-RU" sz="3200" b="1" dirty="0" err="1">
                <a:solidFill>
                  <a:schemeClr val="tx1"/>
                </a:solidFill>
              </a:rPr>
              <a:t>Mg</a:t>
            </a:r>
            <a:r>
              <a:rPr lang="ru-RU" sz="3200" b="1" dirty="0">
                <a:solidFill>
                  <a:schemeClr val="tx1"/>
                </a:solidFill>
              </a:rPr>
              <a:t>  </a:t>
            </a:r>
            <a:r>
              <a:rPr lang="ru-RU" sz="3200" b="1" baseline="30000" dirty="0" err="1">
                <a:solidFill>
                  <a:schemeClr val="tx1"/>
                </a:solidFill>
              </a:rPr>
              <a:t>t˚C</a:t>
            </a:r>
            <a:r>
              <a:rPr lang="ru-RU" sz="3200" b="1" dirty="0">
                <a:solidFill>
                  <a:schemeClr val="tx1"/>
                </a:solidFill>
              </a:rPr>
              <a:t>→ </a:t>
            </a:r>
            <a:r>
              <a:rPr lang="ru-RU" sz="3200" b="1" dirty="0" err="1">
                <a:solidFill>
                  <a:schemeClr val="tx1"/>
                </a:solidFill>
              </a:rPr>
              <a:t>Be</a:t>
            </a:r>
            <a:r>
              <a:rPr lang="ru-RU" sz="3200" b="1" dirty="0">
                <a:solidFill>
                  <a:schemeClr val="tx1"/>
                </a:solidFill>
              </a:rPr>
              <a:t> + </a:t>
            </a:r>
            <a:r>
              <a:rPr lang="ru-RU" sz="3200" b="1" dirty="0" smtClean="0">
                <a:solidFill>
                  <a:schemeClr val="tx1"/>
                </a:solidFill>
              </a:rPr>
              <a:t>MgF</a:t>
            </a:r>
            <a:r>
              <a:rPr lang="ru-RU" sz="3200" b="1" baseline="-25000" dirty="0" smtClean="0">
                <a:solidFill>
                  <a:schemeClr val="tx1"/>
                </a:solidFill>
              </a:rPr>
              <a:t>2</a:t>
            </a:r>
            <a:endParaRPr lang="ru-RU" sz="3200" b="1" dirty="0">
              <a:solidFill>
                <a:schemeClr val="tx1"/>
              </a:solidFill>
              <a:latin typeface="Georgia"/>
            </a:endParaRPr>
          </a:p>
          <a:p>
            <a:pPr marL="0" indent="0">
              <a:buNone/>
            </a:pPr>
            <a:r>
              <a:rPr lang="ru-RU" sz="2800" b="1" dirty="0">
                <a:solidFill>
                  <a:schemeClr val="tx1"/>
                </a:solidFill>
              </a:rPr>
              <a:t>2. Барий получают восстановлением оксида</a:t>
            </a:r>
            <a:r>
              <a:rPr lang="ru-RU" sz="2800" b="1" dirty="0" smtClean="0">
                <a:solidFill>
                  <a:schemeClr val="tx1"/>
                </a:solidFill>
              </a:rPr>
              <a:t>:</a:t>
            </a:r>
            <a:endParaRPr lang="ru-RU" sz="2800" b="1" dirty="0">
              <a:solidFill>
                <a:schemeClr val="tx1"/>
              </a:solidFill>
              <a:latin typeface="Georgia"/>
            </a:endParaRPr>
          </a:p>
          <a:p>
            <a:pPr marL="0" indent="0" algn="ctr">
              <a:buNone/>
            </a:pPr>
            <a:r>
              <a:rPr lang="ru-RU" sz="3200" b="1" dirty="0">
                <a:solidFill>
                  <a:schemeClr val="tx1"/>
                </a:solidFill>
              </a:rPr>
              <a:t>3BaO + 2Al  </a:t>
            </a:r>
            <a:r>
              <a:rPr lang="ru-RU" sz="3200" b="1" baseline="30000" dirty="0" err="1">
                <a:solidFill>
                  <a:schemeClr val="tx1"/>
                </a:solidFill>
              </a:rPr>
              <a:t>t˚C</a:t>
            </a:r>
            <a:r>
              <a:rPr lang="ru-RU" sz="3200" b="1" dirty="0">
                <a:solidFill>
                  <a:schemeClr val="tx1"/>
                </a:solidFill>
              </a:rPr>
              <a:t>→ 3Ba + </a:t>
            </a:r>
            <a:r>
              <a:rPr lang="ru-RU" sz="3200" b="1" dirty="0" smtClean="0">
                <a:solidFill>
                  <a:schemeClr val="tx1"/>
                </a:solidFill>
              </a:rPr>
              <a:t>Al</a:t>
            </a:r>
            <a:r>
              <a:rPr lang="ru-RU" sz="3200" b="1" baseline="-25000" dirty="0" smtClean="0">
                <a:solidFill>
                  <a:schemeClr val="tx1"/>
                </a:solidFill>
              </a:rPr>
              <a:t>2</a:t>
            </a:r>
            <a:r>
              <a:rPr lang="ru-RU" sz="3200" b="1" dirty="0" smtClean="0">
                <a:solidFill>
                  <a:schemeClr val="tx1"/>
                </a:solidFill>
              </a:rPr>
              <a:t>O</a:t>
            </a:r>
            <a:r>
              <a:rPr lang="ru-RU" sz="3200" b="1" baseline="-25000" dirty="0" smtClean="0">
                <a:solidFill>
                  <a:schemeClr val="tx1"/>
                </a:solidFill>
              </a:rPr>
              <a:t>3</a:t>
            </a:r>
            <a:endParaRPr lang="ru-RU" sz="3200" b="1" dirty="0">
              <a:solidFill>
                <a:schemeClr val="tx1"/>
              </a:solidFill>
              <a:latin typeface="Georgia"/>
            </a:endParaRPr>
          </a:p>
          <a:p>
            <a:pPr marL="0" indent="0">
              <a:buNone/>
            </a:pPr>
            <a:r>
              <a:rPr lang="ru-RU" sz="2800" b="1" dirty="0">
                <a:solidFill>
                  <a:schemeClr val="tx1"/>
                </a:solidFill>
              </a:rPr>
              <a:t>3. Остальные металлы получают электролизом расплавов хлоридов</a:t>
            </a:r>
            <a:r>
              <a:rPr lang="ru-RU" sz="2800" b="1" dirty="0" smtClean="0">
                <a:solidFill>
                  <a:schemeClr val="tx1"/>
                </a:solidFill>
              </a:rPr>
              <a:t>:</a:t>
            </a:r>
            <a:endParaRPr lang="ru-RU" sz="2800" b="1" dirty="0">
              <a:solidFill>
                <a:schemeClr val="tx1"/>
              </a:solidFill>
              <a:latin typeface="Georgia"/>
            </a:endParaRPr>
          </a:p>
          <a:p>
            <a:pPr marL="0" indent="0" algn="ctr">
              <a:buNone/>
            </a:pPr>
            <a:r>
              <a:rPr lang="ru-RU" sz="3200" b="1" dirty="0">
                <a:solidFill>
                  <a:schemeClr val="tx1"/>
                </a:solidFill>
              </a:rPr>
              <a:t>CaCl</a:t>
            </a:r>
            <a:r>
              <a:rPr lang="ru-RU" sz="3200" b="1" baseline="-25000" dirty="0">
                <a:solidFill>
                  <a:schemeClr val="tx1"/>
                </a:solidFill>
              </a:rPr>
              <a:t>2</a:t>
            </a:r>
            <a:r>
              <a:rPr lang="ru-RU" sz="3200" b="1" dirty="0">
                <a:solidFill>
                  <a:schemeClr val="tx1"/>
                </a:solidFill>
              </a:rPr>
              <a:t>=Ca+Cl</a:t>
            </a:r>
            <a:r>
              <a:rPr lang="ru-RU" sz="3200" b="1" baseline="-25000" dirty="0">
                <a:solidFill>
                  <a:schemeClr val="tx1"/>
                </a:solidFill>
              </a:rPr>
              <a:t>2</a:t>
            </a:r>
            <a:r>
              <a:rPr lang="ru-RU" sz="3200" b="1" dirty="0">
                <a:solidFill>
                  <a:schemeClr val="tx1"/>
                </a:solidFill>
              </a:rPr>
              <a:t>↑</a:t>
            </a:r>
            <a:endParaRPr lang="ru-RU" sz="3200" b="1" dirty="0">
              <a:solidFill>
                <a:schemeClr val="tx1"/>
              </a:solidFill>
              <a:latin typeface="Georgia"/>
            </a:endParaRPr>
          </a:p>
          <a:p>
            <a:pPr marL="0" indent="0">
              <a:buNone/>
            </a:pP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tx1"/>
                </a:solidFill>
              </a:rPr>
              <a:t>ПОЛУЧЕНИЕ</a:t>
            </a:r>
          </a:p>
        </p:txBody>
      </p:sp>
    </p:spTree>
    <p:extLst>
      <p:ext uri="{BB962C8B-B14F-4D97-AF65-F5344CB8AC3E}">
        <p14:creationId xmlns:p14="http://schemas.microsoft.com/office/powerpoint/2010/main" xmlns="" val="838925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tx1"/>
                </a:solidFill>
              </a:rPr>
              <a:t>Металлы </a:t>
            </a:r>
            <a:r>
              <a:rPr lang="en-US" sz="4000" b="1" dirty="0" smtClean="0">
                <a:solidFill>
                  <a:schemeClr val="tx1"/>
                </a:solidFill>
              </a:rPr>
              <a:t>II A </a:t>
            </a:r>
            <a:r>
              <a:rPr lang="ru-RU" sz="4000" b="1" dirty="0" smtClean="0">
                <a:solidFill>
                  <a:schemeClr val="tx1"/>
                </a:solidFill>
              </a:rPr>
              <a:t>(по </a:t>
            </a:r>
            <a:r>
              <a:rPr lang="ru-RU" sz="4000" b="1" dirty="0">
                <a:solidFill>
                  <a:schemeClr val="tx1"/>
                </a:solidFill>
              </a:rPr>
              <a:t>сравнению со щелочными металлами) обладают более высокими </a:t>
            </a:r>
            <a:r>
              <a:rPr lang="ru-RU" sz="4000" b="1" dirty="0" err="1">
                <a:solidFill>
                  <a:schemeClr val="tx1"/>
                </a:solidFill>
              </a:rPr>
              <a:t>t°пл</a:t>
            </a:r>
            <a:r>
              <a:rPr lang="ru-RU" sz="4000" b="1" dirty="0">
                <a:solidFill>
                  <a:schemeClr val="tx1"/>
                </a:solidFill>
              </a:rPr>
              <a:t>. и </a:t>
            </a:r>
            <a:r>
              <a:rPr lang="ru-RU" sz="4000" b="1" dirty="0" err="1">
                <a:solidFill>
                  <a:schemeClr val="tx1"/>
                </a:solidFill>
              </a:rPr>
              <a:t>t°кип</a:t>
            </a:r>
            <a:r>
              <a:rPr lang="ru-RU" sz="4000" b="1" dirty="0">
                <a:solidFill>
                  <a:schemeClr val="tx1"/>
                </a:solidFill>
              </a:rPr>
              <a:t>, плотностями и твердостью.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>
                <a:solidFill>
                  <a:schemeClr val="tx1"/>
                </a:solidFill>
              </a:rPr>
              <a:t>ФИЗИЧЕСКИЕ СВОЙСТВА</a:t>
            </a:r>
          </a:p>
        </p:txBody>
      </p:sp>
    </p:spTree>
    <p:extLst>
      <p:ext uri="{BB962C8B-B14F-4D97-AF65-F5344CB8AC3E}">
        <p14:creationId xmlns:p14="http://schemas.microsoft.com/office/powerpoint/2010/main" xmlns="" val="4286759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sz="2800" b="1" i="1" dirty="0">
                <a:solidFill>
                  <a:schemeClr val="accent5">
                    <a:lumMod val="50000"/>
                  </a:schemeClr>
                </a:solidFill>
              </a:rPr>
              <a:t>1.      Реакция с водой.</a:t>
            </a:r>
            <a:endParaRPr lang="ru-RU" sz="2800" dirty="0">
              <a:solidFill>
                <a:schemeClr val="accent5">
                  <a:lumMod val="50000"/>
                </a:schemeClr>
              </a:solidFill>
              <a:latin typeface="Georgia"/>
            </a:endParaRPr>
          </a:p>
          <a:p>
            <a:pPr marL="0" indent="0">
              <a:buNone/>
            </a:pPr>
            <a:r>
              <a:rPr lang="ru-RU" sz="2800" dirty="0" err="1" smtClean="0">
                <a:solidFill>
                  <a:schemeClr val="tx1"/>
                </a:solidFill>
              </a:rPr>
              <a:t>Be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>
                <a:solidFill>
                  <a:schemeClr val="tx1"/>
                </a:solidFill>
              </a:rPr>
              <a:t>и </a:t>
            </a:r>
            <a:r>
              <a:rPr lang="ru-RU" sz="2800" dirty="0" err="1">
                <a:solidFill>
                  <a:schemeClr val="tx1"/>
                </a:solidFill>
              </a:rPr>
              <a:t>Mg</a:t>
            </a:r>
            <a:r>
              <a:rPr lang="ru-RU" sz="2800" dirty="0">
                <a:solidFill>
                  <a:schemeClr val="tx1"/>
                </a:solidFill>
              </a:rPr>
              <a:t> покрыты инертной оксидной пленкой, поэтому они устойчивы по отношению к воде, но с горячей водой магний </a:t>
            </a:r>
            <a:r>
              <a:rPr lang="ru-RU" sz="2800" dirty="0" smtClean="0">
                <a:solidFill>
                  <a:schemeClr val="tx1"/>
                </a:solidFill>
              </a:rPr>
              <a:t>образует основание</a:t>
            </a:r>
            <a:r>
              <a:rPr lang="ru-RU" sz="2800" dirty="0">
                <a:solidFill>
                  <a:schemeClr val="tx1"/>
                </a:solidFill>
              </a:rPr>
              <a:t> 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Mg</a:t>
            </a:r>
            <a:r>
              <a:rPr lang="ru-RU" sz="2800" dirty="0" smtClean="0">
                <a:solidFill>
                  <a:schemeClr val="tx1"/>
                </a:solidFill>
              </a:rPr>
              <a:t>(OH)</a:t>
            </a:r>
            <a:r>
              <a:rPr lang="ru-RU" sz="2800" baseline="-25000" dirty="0" smtClean="0">
                <a:solidFill>
                  <a:schemeClr val="tx1"/>
                </a:solidFill>
              </a:rPr>
              <a:t>2</a:t>
            </a:r>
            <a:r>
              <a:rPr lang="ru-RU" sz="2800" baseline="-25000" dirty="0">
                <a:solidFill>
                  <a:schemeClr val="tx1"/>
                </a:solidFill>
              </a:rPr>
              <a:t>.</a:t>
            </a:r>
            <a:endParaRPr lang="ru-RU" sz="2800" dirty="0">
              <a:solidFill>
                <a:schemeClr val="tx1"/>
              </a:solidFill>
              <a:latin typeface="Georgia"/>
            </a:endParaRPr>
          </a:p>
          <a:p>
            <a:pPr marL="0" indent="0">
              <a:buNone/>
            </a:pPr>
            <a:r>
              <a:rPr lang="ru-RU" sz="2800" dirty="0" err="1" smtClean="0">
                <a:solidFill>
                  <a:schemeClr val="tx1"/>
                </a:solidFill>
              </a:rPr>
              <a:t>Ca</a:t>
            </a:r>
            <a:r>
              <a:rPr lang="ru-RU" sz="2800" dirty="0">
                <a:solidFill>
                  <a:schemeClr val="tx1"/>
                </a:solidFill>
              </a:rPr>
              <a:t>, </a:t>
            </a:r>
            <a:r>
              <a:rPr lang="ru-RU" sz="2800" dirty="0" err="1">
                <a:solidFill>
                  <a:schemeClr val="tx1"/>
                </a:solidFill>
              </a:rPr>
              <a:t>Sr</a:t>
            </a:r>
            <a:r>
              <a:rPr lang="ru-RU" sz="2800" dirty="0">
                <a:solidFill>
                  <a:schemeClr val="tx1"/>
                </a:solidFill>
              </a:rPr>
              <a:t> и </a:t>
            </a:r>
            <a:r>
              <a:rPr lang="ru-RU" sz="2800" dirty="0" err="1">
                <a:solidFill>
                  <a:schemeClr val="tx1"/>
                </a:solidFill>
              </a:rPr>
              <a:t>Ba</a:t>
            </a:r>
            <a:r>
              <a:rPr lang="ru-RU" sz="2800" dirty="0">
                <a:solidFill>
                  <a:schemeClr val="tx1"/>
                </a:solidFill>
              </a:rPr>
              <a:t> растворяются в воде с образованием </a:t>
            </a:r>
            <a:r>
              <a:rPr lang="ru-RU" sz="2800" dirty="0" err="1" smtClean="0">
                <a:solidFill>
                  <a:schemeClr val="tx1"/>
                </a:solidFill>
              </a:rPr>
              <a:t>гидроксидов</a:t>
            </a:r>
            <a:r>
              <a:rPr lang="ru-RU" sz="2800" dirty="0" smtClean="0">
                <a:solidFill>
                  <a:schemeClr val="tx1"/>
                </a:solidFill>
              </a:rPr>
              <a:t>:</a:t>
            </a:r>
            <a:endParaRPr lang="ru-RU" sz="2800" dirty="0">
              <a:solidFill>
                <a:schemeClr val="tx1"/>
              </a:solidFill>
              <a:latin typeface="Georgia"/>
            </a:endParaRPr>
          </a:p>
          <a:p>
            <a:pPr marL="0" indent="0" algn="ctr">
              <a:buNone/>
            </a:pPr>
            <a:endParaRPr lang="ru-RU" sz="2800" b="1" dirty="0">
              <a:solidFill>
                <a:schemeClr val="tx1"/>
              </a:solidFill>
              <a:latin typeface="Georgia"/>
            </a:endParaRPr>
          </a:p>
          <a:p>
            <a:pPr marL="0" indent="0" algn="ctr">
              <a:buNone/>
            </a:pPr>
            <a:r>
              <a:rPr lang="ru-RU" sz="2800" b="1" dirty="0" err="1">
                <a:solidFill>
                  <a:schemeClr val="tx1"/>
                </a:solidFill>
              </a:rPr>
              <a:t>Ca</a:t>
            </a:r>
            <a:r>
              <a:rPr lang="ru-RU" sz="2800" b="1" dirty="0">
                <a:solidFill>
                  <a:schemeClr val="tx1"/>
                </a:solidFill>
              </a:rPr>
              <a:t> + 2H</a:t>
            </a:r>
            <a:r>
              <a:rPr lang="ru-RU" sz="2800" b="1" baseline="-25000" dirty="0">
                <a:solidFill>
                  <a:schemeClr val="tx1"/>
                </a:solidFill>
              </a:rPr>
              <a:t>2</a:t>
            </a:r>
            <a:r>
              <a:rPr lang="ru-RU" sz="2800" b="1" dirty="0">
                <a:solidFill>
                  <a:schemeClr val="tx1"/>
                </a:solidFill>
              </a:rPr>
              <a:t>O → </a:t>
            </a:r>
            <a:r>
              <a:rPr lang="ru-RU" sz="2800" b="1" dirty="0" err="1">
                <a:solidFill>
                  <a:schemeClr val="tx1"/>
                </a:solidFill>
              </a:rPr>
              <a:t>Ca</a:t>
            </a:r>
            <a:r>
              <a:rPr lang="ru-RU" sz="2800" b="1" dirty="0">
                <a:solidFill>
                  <a:schemeClr val="tx1"/>
                </a:solidFill>
              </a:rPr>
              <a:t>(OH)</a:t>
            </a:r>
            <a:r>
              <a:rPr lang="ru-RU" sz="2800" b="1" baseline="-25000" dirty="0">
                <a:solidFill>
                  <a:schemeClr val="tx1"/>
                </a:solidFill>
              </a:rPr>
              <a:t>2</a:t>
            </a:r>
            <a:r>
              <a:rPr lang="ru-RU" sz="2800" b="1" dirty="0">
                <a:solidFill>
                  <a:schemeClr val="tx1"/>
                </a:solidFill>
              </a:rPr>
              <a:t> + </a:t>
            </a:r>
            <a:r>
              <a:rPr lang="ru-RU" sz="2800" b="1" dirty="0" smtClean="0">
                <a:solidFill>
                  <a:schemeClr val="tx1"/>
                </a:solidFill>
              </a:rPr>
              <a:t>H</a:t>
            </a:r>
            <a:r>
              <a:rPr lang="ru-RU" sz="2800" b="1" baseline="-25000" dirty="0" smtClean="0">
                <a:solidFill>
                  <a:schemeClr val="tx1"/>
                </a:solidFill>
              </a:rPr>
              <a:t>2</a:t>
            </a:r>
            <a:r>
              <a:rPr lang="ru-RU" sz="2800" b="1" dirty="0">
                <a:solidFill>
                  <a:schemeClr val="tx1"/>
                </a:solidFill>
              </a:rPr>
              <a:t> </a:t>
            </a:r>
            <a:endParaRPr lang="ru-RU" sz="2800" b="1" dirty="0">
              <a:solidFill>
                <a:schemeClr val="tx1"/>
              </a:solidFill>
              <a:latin typeface="Georgia"/>
            </a:endParaRPr>
          </a:p>
          <a:p>
            <a:pPr marL="0" indent="0">
              <a:buNone/>
            </a:pP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Химические свойства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8502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561" y="188641"/>
            <a:ext cx="7833192" cy="5937522"/>
          </a:xfrm>
          <a:solidFill>
            <a:schemeClr val="bg1"/>
          </a:solidFill>
        </p:spPr>
        <p:txBody>
          <a:bodyPr/>
          <a:lstStyle/>
          <a:p>
            <a:pPr marL="0" indent="0">
              <a:buNone/>
            </a:pPr>
            <a:r>
              <a:rPr lang="ru-RU" sz="4000" b="1" i="1" dirty="0">
                <a:solidFill>
                  <a:schemeClr val="accent5">
                    <a:lumMod val="50000"/>
                  </a:schemeClr>
                </a:solidFill>
              </a:rPr>
              <a:t>2.      Реакция с кислородом.</a:t>
            </a:r>
            <a:endParaRPr lang="ru-RU" sz="4000" b="1" dirty="0">
              <a:solidFill>
                <a:schemeClr val="accent5">
                  <a:lumMod val="50000"/>
                </a:schemeClr>
              </a:solidFill>
              <a:latin typeface="Georgia"/>
            </a:endParaRPr>
          </a:p>
          <a:p>
            <a:pPr marL="0" indent="0">
              <a:buNone/>
            </a:pPr>
            <a:r>
              <a:rPr lang="ru-RU" sz="4000" b="1" dirty="0">
                <a:solidFill>
                  <a:schemeClr val="tx1"/>
                </a:solidFill>
              </a:rPr>
              <a:t>Все металлы образуют оксиды RO, барий образует пероксид – BaO</a:t>
            </a:r>
            <a:r>
              <a:rPr lang="ru-RU" sz="4000" b="1" baseline="-25000" dirty="0">
                <a:solidFill>
                  <a:schemeClr val="tx1"/>
                </a:solidFill>
              </a:rPr>
              <a:t>2</a:t>
            </a:r>
            <a:r>
              <a:rPr lang="ru-RU" sz="4000" b="1" dirty="0">
                <a:solidFill>
                  <a:schemeClr val="tx1"/>
                </a:solidFill>
              </a:rPr>
              <a:t>: </a:t>
            </a:r>
            <a:endParaRPr lang="ru-RU" sz="40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sz="4000" b="1" dirty="0">
              <a:solidFill>
                <a:schemeClr val="tx1"/>
              </a:solidFill>
              <a:latin typeface="Georgia"/>
            </a:endParaRPr>
          </a:p>
          <a:p>
            <a:pPr marL="0" indent="0">
              <a:buNone/>
            </a:pPr>
            <a:r>
              <a:rPr lang="ru-RU" sz="4000" b="1" dirty="0">
                <a:solidFill>
                  <a:schemeClr val="tx1"/>
                </a:solidFill>
              </a:rPr>
              <a:t>2Mg + O</a:t>
            </a:r>
            <a:r>
              <a:rPr lang="ru-RU" sz="4000" b="1" baseline="-25000" dirty="0">
                <a:solidFill>
                  <a:schemeClr val="tx1"/>
                </a:solidFill>
              </a:rPr>
              <a:t>2</a:t>
            </a:r>
            <a:r>
              <a:rPr lang="ru-RU" sz="4000" b="1" dirty="0">
                <a:solidFill>
                  <a:schemeClr val="tx1"/>
                </a:solidFill>
              </a:rPr>
              <a:t> </a:t>
            </a:r>
            <a:r>
              <a:rPr lang="ru-RU" sz="4000" b="1" dirty="0" smtClean="0">
                <a:solidFill>
                  <a:schemeClr val="tx1"/>
                </a:solidFill>
              </a:rPr>
              <a:t>→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smtClean="0">
                <a:solidFill>
                  <a:schemeClr val="tx1"/>
                </a:solidFill>
              </a:rPr>
              <a:t>2MgO</a:t>
            </a:r>
            <a:endParaRPr lang="ru-RU" sz="4000" b="1" dirty="0">
              <a:solidFill>
                <a:schemeClr val="tx1"/>
              </a:solidFill>
              <a:latin typeface="Georgia"/>
            </a:endParaRPr>
          </a:p>
          <a:p>
            <a:pPr marL="0" indent="0">
              <a:buNone/>
            </a:pPr>
            <a:r>
              <a:rPr lang="ru-RU" sz="4000" b="1" dirty="0" err="1">
                <a:solidFill>
                  <a:schemeClr val="tx1"/>
                </a:solidFill>
              </a:rPr>
              <a:t>Ba</a:t>
            </a:r>
            <a:r>
              <a:rPr lang="ru-RU" sz="4000" b="1" dirty="0">
                <a:solidFill>
                  <a:schemeClr val="tx1"/>
                </a:solidFill>
              </a:rPr>
              <a:t> + O</a:t>
            </a:r>
            <a:r>
              <a:rPr lang="ru-RU" sz="4000" b="1" baseline="-25000" dirty="0">
                <a:solidFill>
                  <a:schemeClr val="tx1"/>
                </a:solidFill>
              </a:rPr>
              <a:t>2</a:t>
            </a:r>
            <a:r>
              <a:rPr lang="ru-RU" sz="4000" b="1" dirty="0">
                <a:solidFill>
                  <a:schemeClr val="tx1"/>
                </a:solidFill>
              </a:rPr>
              <a:t> → BaO</a:t>
            </a:r>
            <a:r>
              <a:rPr lang="ru-RU" sz="4000" b="1" baseline="-25000" dirty="0">
                <a:solidFill>
                  <a:schemeClr val="tx1"/>
                </a:solidFill>
              </a:rPr>
              <a:t>2</a:t>
            </a:r>
            <a:r>
              <a:rPr lang="ru-RU" sz="4000" b="1" dirty="0">
                <a:solidFill>
                  <a:schemeClr val="tx1"/>
                </a:solidFill>
              </a:rPr>
              <a:t> </a:t>
            </a:r>
            <a:endParaRPr lang="ru-RU" sz="4000" b="1" dirty="0">
              <a:solidFill>
                <a:schemeClr val="tx1"/>
              </a:solidFill>
              <a:latin typeface="Georgia"/>
            </a:endParaRPr>
          </a:p>
          <a:p>
            <a:pPr marL="0" indent="0">
              <a:buNone/>
            </a:pP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60229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404664"/>
            <a:ext cx="8280919" cy="6192687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b="1" i="1" dirty="0">
                <a:solidFill>
                  <a:schemeClr val="accent5">
                    <a:lumMod val="50000"/>
                  </a:schemeClr>
                </a:solidFill>
              </a:rPr>
              <a:t>3.      С другими неметаллами образуются бинарные соединения:</a:t>
            </a:r>
            <a:r>
              <a:rPr lang="ru-RU" sz="3600" b="1" i="1" dirty="0">
                <a:solidFill>
                  <a:schemeClr val="tx1"/>
                </a:solidFill>
              </a:rPr>
              <a:t> </a:t>
            </a:r>
            <a:endParaRPr lang="ru-RU" sz="3600" b="1" dirty="0">
              <a:solidFill>
                <a:schemeClr val="tx1"/>
              </a:solidFill>
              <a:latin typeface="Georgia"/>
            </a:endParaRPr>
          </a:p>
          <a:p>
            <a:pPr marL="0" indent="0">
              <a:buNone/>
            </a:pPr>
            <a:r>
              <a:rPr lang="en-US" sz="3600" b="1" dirty="0">
                <a:solidFill>
                  <a:schemeClr val="tx1"/>
                </a:solidFill>
                <a:latin typeface="Times New Roman"/>
              </a:rPr>
              <a:t>Be + Cl</a:t>
            </a:r>
            <a:r>
              <a:rPr lang="en-US" sz="3600" b="1" baseline="-25000" dirty="0">
                <a:solidFill>
                  <a:schemeClr val="tx1"/>
                </a:solidFill>
                <a:latin typeface="Times New Roman"/>
              </a:rPr>
              <a:t>2</a:t>
            </a:r>
            <a:r>
              <a:rPr lang="en-US" sz="3600" b="1" dirty="0">
                <a:solidFill>
                  <a:schemeClr val="tx1"/>
                </a:solidFill>
                <a:latin typeface="Times New Roman"/>
              </a:rPr>
              <a:t> → BeCl</a:t>
            </a:r>
            <a:r>
              <a:rPr lang="en-US" sz="3600" b="1" baseline="-25000" dirty="0">
                <a:solidFill>
                  <a:schemeClr val="tx1"/>
                </a:solidFill>
                <a:latin typeface="Times New Roman"/>
              </a:rPr>
              <a:t>2 </a:t>
            </a:r>
            <a:r>
              <a:rPr lang="en-US" sz="3600" b="1" dirty="0">
                <a:solidFill>
                  <a:schemeClr val="tx1"/>
                </a:solidFill>
                <a:latin typeface="Times New Roman"/>
              </a:rPr>
              <a:t>(</a:t>
            </a:r>
            <a:r>
              <a:rPr lang="ru-RU" sz="3600" b="1" dirty="0">
                <a:solidFill>
                  <a:schemeClr val="tx1"/>
                </a:solidFill>
              </a:rPr>
              <a:t>галогениды)</a:t>
            </a:r>
            <a:endParaRPr lang="ru-RU" sz="3600" b="1" dirty="0">
              <a:solidFill>
                <a:schemeClr val="tx1"/>
              </a:solidFill>
              <a:latin typeface="Georgia"/>
            </a:endParaRPr>
          </a:p>
          <a:p>
            <a:pPr marL="0" indent="0">
              <a:buNone/>
            </a:pPr>
            <a:r>
              <a:rPr lang="en-US" sz="3600" b="1" dirty="0">
                <a:solidFill>
                  <a:schemeClr val="tx1"/>
                </a:solidFill>
                <a:latin typeface="Times New Roman"/>
              </a:rPr>
              <a:t>Ba + S </a:t>
            </a:r>
            <a:r>
              <a:rPr lang="en-US" sz="3600" b="1" dirty="0" smtClean="0">
                <a:solidFill>
                  <a:schemeClr val="tx1"/>
                </a:solidFill>
                <a:latin typeface="Times New Roman"/>
              </a:rPr>
              <a:t>→</a:t>
            </a:r>
            <a:r>
              <a:rPr lang="en-US" sz="3600" b="1" dirty="0">
                <a:solidFill>
                  <a:schemeClr val="tx1"/>
                </a:solidFill>
                <a:latin typeface="Times New Roman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Times New Roman"/>
              </a:rPr>
              <a:t>BaS</a:t>
            </a:r>
            <a:r>
              <a:rPr lang="en-US" sz="3600" b="1" dirty="0">
                <a:solidFill>
                  <a:schemeClr val="tx1"/>
                </a:solidFill>
                <a:latin typeface="Times New Roman"/>
              </a:rPr>
              <a:t> (</a:t>
            </a:r>
            <a:r>
              <a:rPr lang="ru-RU" sz="3600" b="1" dirty="0">
                <a:solidFill>
                  <a:schemeClr val="tx1"/>
                </a:solidFill>
              </a:rPr>
              <a:t>сульфиды)</a:t>
            </a:r>
            <a:endParaRPr lang="ru-RU" sz="3600" b="1" dirty="0">
              <a:solidFill>
                <a:schemeClr val="tx1"/>
              </a:solidFill>
              <a:latin typeface="Georgia"/>
            </a:endParaRPr>
          </a:p>
          <a:p>
            <a:pPr marL="0" indent="0">
              <a:buNone/>
            </a:pPr>
            <a:r>
              <a:rPr lang="ru-RU" sz="3600" b="1" dirty="0">
                <a:solidFill>
                  <a:schemeClr val="tx1"/>
                </a:solidFill>
              </a:rPr>
              <a:t>3</a:t>
            </a:r>
            <a:r>
              <a:rPr lang="en-US" sz="3600" b="1" dirty="0">
                <a:solidFill>
                  <a:schemeClr val="tx1"/>
                </a:solidFill>
                <a:latin typeface="Times New Roman"/>
              </a:rPr>
              <a:t>Mg + N</a:t>
            </a:r>
            <a:r>
              <a:rPr lang="en-US" sz="3600" b="1" baseline="-25000" dirty="0">
                <a:solidFill>
                  <a:schemeClr val="tx1"/>
                </a:solidFill>
                <a:latin typeface="Times New Roman"/>
              </a:rPr>
              <a:t>2</a:t>
            </a:r>
            <a:r>
              <a:rPr lang="en-US" sz="3600" b="1" dirty="0">
                <a:solidFill>
                  <a:schemeClr val="tx1"/>
                </a:solidFill>
                <a:latin typeface="Times New Roman"/>
              </a:rPr>
              <a:t> → Mg</a:t>
            </a:r>
            <a:r>
              <a:rPr lang="en-US" sz="3600" b="1" baseline="-25000" dirty="0">
                <a:solidFill>
                  <a:schemeClr val="tx1"/>
                </a:solidFill>
                <a:latin typeface="Times New Roman"/>
              </a:rPr>
              <a:t>3</a:t>
            </a:r>
            <a:r>
              <a:rPr lang="en-US" sz="3600" b="1" dirty="0">
                <a:solidFill>
                  <a:schemeClr val="tx1"/>
                </a:solidFill>
                <a:latin typeface="Times New Roman"/>
              </a:rPr>
              <a:t>N</a:t>
            </a:r>
            <a:r>
              <a:rPr lang="en-US" sz="3600" b="1" baseline="-25000" dirty="0">
                <a:solidFill>
                  <a:schemeClr val="tx1"/>
                </a:solidFill>
                <a:latin typeface="Times New Roman"/>
              </a:rPr>
              <a:t>2 </a:t>
            </a:r>
            <a:r>
              <a:rPr lang="en-US" sz="3600" b="1" dirty="0">
                <a:solidFill>
                  <a:schemeClr val="tx1"/>
                </a:solidFill>
                <a:latin typeface="Times New Roman"/>
              </a:rPr>
              <a:t>(</a:t>
            </a:r>
            <a:r>
              <a:rPr lang="ru-RU" sz="3600" b="1" dirty="0">
                <a:solidFill>
                  <a:schemeClr val="tx1"/>
                </a:solidFill>
              </a:rPr>
              <a:t>нитриды)</a:t>
            </a:r>
            <a:endParaRPr lang="ru-RU" sz="3600" b="1" dirty="0">
              <a:solidFill>
                <a:schemeClr val="tx1"/>
              </a:solidFill>
              <a:latin typeface="Georgia"/>
            </a:endParaRPr>
          </a:p>
          <a:p>
            <a:pPr marL="0" indent="0">
              <a:buNone/>
            </a:pPr>
            <a:r>
              <a:rPr lang="ru-RU" sz="3600" b="1" dirty="0" smtClean="0">
                <a:solidFill>
                  <a:schemeClr val="tx1"/>
                </a:solidFill>
              </a:rPr>
              <a:t>3</a:t>
            </a:r>
            <a:r>
              <a:rPr lang="en-US" sz="3600" b="1" dirty="0">
                <a:solidFill>
                  <a:schemeClr val="tx1"/>
                </a:solidFill>
                <a:latin typeface="Times New Roman"/>
              </a:rPr>
              <a:t>Ba + 2P </a:t>
            </a:r>
            <a:r>
              <a:rPr lang="en-US" sz="3600" b="1" dirty="0" smtClean="0">
                <a:solidFill>
                  <a:schemeClr val="tx1"/>
                </a:solidFill>
                <a:latin typeface="Times New Roman"/>
              </a:rPr>
              <a:t>→ </a:t>
            </a:r>
            <a:r>
              <a:rPr lang="en-US" sz="3600" b="1" dirty="0" smtClean="0">
                <a:solidFill>
                  <a:schemeClr val="tx1"/>
                </a:solidFill>
                <a:latin typeface="Times New Roman"/>
              </a:rPr>
              <a:t>Ba</a:t>
            </a:r>
            <a:r>
              <a:rPr lang="en-US" sz="3600" b="1" baseline="-25000" dirty="0" smtClean="0">
                <a:solidFill>
                  <a:schemeClr val="tx1"/>
                </a:solidFill>
                <a:latin typeface="Times New Roman"/>
              </a:rPr>
              <a:t>3</a:t>
            </a:r>
            <a:r>
              <a:rPr lang="en-US" sz="3600" b="1" dirty="0" smtClean="0">
                <a:solidFill>
                  <a:schemeClr val="tx1"/>
                </a:solidFill>
                <a:latin typeface="Times New Roman"/>
              </a:rPr>
              <a:t>P</a:t>
            </a:r>
            <a:r>
              <a:rPr lang="en-US" sz="3600" b="1" baseline="-25000" dirty="0" smtClean="0">
                <a:solidFill>
                  <a:schemeClr val="tx1"/>
                </a:solidFill>
                <a:latin typeface="Times New Roman"/>
              </a:rPr>
              <a:t>2 </a:t>
            </a:r>
            <a:r>
              <a:rPr lang="en-US" sz="3600" b="1" dirty="0">
                <a:solidFill>
                  <a:schemeClr val="tx1"/>
                </a:solidFill>
                <a:latin typeface="Times New Roman"/>
              </a:rPr>
              <a:t> </a:t>
            </a:r>
            <a:r>
              <a:rPr lang="en-US" sz="3600" b="1" baseline="-25000" dirty="0">
                <a:solidFill>
                  <a:schemeClr val="tx1"/>
                </a:solidFill>
                <a:latin typeface="Times New Roman"/>
              </a:rPr>
              <a:t> </a:t>
            </a:r>
            <a:r>
              <a:rPr lang="en-US" sz="3600" b="1" dirty="0">
                <a:solidFill>
                  <a:schemeClr val="tx1"/>
                </a:solidFill>
                <a:latin typeface="Times New Roman"/>
              </a:rPr>
              <a:t>(</a:t>
            </a:r>
            <a:r>
              <a:rPr lang="ru-RU" sz="3600" b="1" dirty="0">
                <a:solidFill>
                  <a:schemeClr val="tx1"/>
                </a:solidFill>
              </a:rPr>
              <a:t>фосфиды) </a:t>
            </a:r>
            <a:endParaRPr lang="ru-RU" sz="3600" b="1" dirty="0">
              <a:solidFill>
                <a:schemeClr val="tx1"/>
              </a:solidFill>
              <a:latin typeface="Georgia"/>
            </a:endParaRPr>
          </a:p>
          <a:p>
            <a:pPr marL="0" indent="0">
              <a:buNone/>
            </a:pPr>
            <a:endParaRPr lang="ru-RU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0334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260648"/>
            <a:ext cx="8640960" cy="6336703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b="1" i="1" dirty="0">
                <a:solidFill>
                  <a:schemeClr val="accent5">
                    <a:lumMod val="50000"/>
                  </a:schemeClr>
                </a:solidFill>
              </a:rPr>
              <a:t>4.      Все металлы растворяются в кислотах: </a:t>
            </a:r>
            <a:endParaRPr lang="ru-RU" sz="3600" b="1" dirty="0">
              <a:solidFill>
                <a:schemeClr val="accent5">
                  <a:lumMod val="50000"/>
                </a:schemeClr>
              </a:solidFill>
              <a:latin typeface="Georgia"/>
            </a:endParaRPr>
          </a:p>
          <a:p>
            <a:pPr marL="0" indent="0">
              <a:buNone/>
            </a:pPr>
            <a:r>
              <a:rPr lang="en-US" sz="3600" b="1" dirty="0" smtClean="0">
                <a:solidFill>
                  <a:schemeClr val="tx1"/>
                </a:solidFill>
                <a:latin typeface="Times New Roman"/>
              </a:rPr>
              <a:t>Mg</a:t>
            </a:r>
            <a:r>
              <a:rPr lang="en-US" sz="3600" b="1" dirty="0">
                <a:solidFill>
                  <a:schemeClr val="tx1"/>
                </a:solidFill>
                <a:latin typeface="Times New Roman"/>
              </a:rPr>
              <a:t> + H</a:t>
            </a:r>
            <a:r>
              <a:rPr lang="en-US" sz="3600" b="1" baseline="-25000" dirty="0">
                <a:solidFill>
                  <a:schemeClr val="tx1"/>
                </a:solidFill>
                <a:latin typeface="Times New Roman"/>
              </a:rPr>
              <a:t>2</a:t>
            </a:r>
            <a:r>
              <a:rPr lang="en-US" sz="3600" b="1" dirty="0">
                <a:solidFill>
                  <a:schemeClr val="tx1"/>
                </a:solidFill>
                <a:latin typeface="Times New Roman"/>
              </a:rPr>
              <a:t>SO</a:t>
            </a:r>
            <a:r>
              <a:rPr lang="en-US" sz="3600" b="1" baseline="-25000" dirty="0">
                <a:solidFill>
                  <a:schemeClr val="tx1"/>
                </a:solidFill>
                <a:latin typeface="Times New Roman"/>
              </a:rPr>
              <a:t>4</a:t>
            </a:r>
            <a:r>
              <a:rPr lang="en-US" sz="3600" b="1" dirty="0">
                <a:solidFill>
                  <a:schemeClr val="tx1"/>
                </a:solidFill>
                <a:latin typeface="Times New Roman"/>
              </a:rPr>
              <a:t>(</a:t>
            </a:r>
            <a:r>
              <a:rPr lang="ru-RU" sz="3600" b="1" dirty="0" err="1">
                <a:solidFill>
                  <a:schemeClr val="tx1"/>
                </a:solidFill>
              </a:rPr>
              <a:t>разб</a:t>
            </a:r>
            <a:r>
              <a:rPr lang="ru-RU" sz="3600" b="1" dirty="0">
                <a:solidFill>
                  <a:schemeClr val="tx1"/>
                </a:solidFill>
              </a:rPr>
              <a:t>.) </a:t>
            </a:r>
            <a:r>
              <a:rPr lang="ru-RU" sz="3600" b="1" dirty="0" smtClean="0">
                <a:solidFill>
                  <a:schemeClr val="tx1"/>
                </a:solidFill>
              </a:rPr>
              <a:t>→</a:t>
            </a:r>
            <a:r>
              <a:rPr lang="en-US" sz="3600" b="1" dirty="0" smtClean="0">
                <a:solidFill>
                  <a:schemeClr val="tx1"/>
                </a:solidFill>
                <a:latin typeface="Times New Roman"/>
              </a:rPr>
              <a:t> </a:t>
            </a:r>
            <a:r>
              <a:rPr lang="en-US" sz="3600" b="1" dirty="0" smtClean="0">
                <a:solidFill>
                  <a:schemeClr val="tx1"/>
                </a:solidFill>
                <a:latin typeface="Times New Roman"/>
              </a:rPr>
              <a:t>Mg</a:t>
            </a:r>
            <a:r>
              <a:rPr lang="en-US" sz="3600" b="1" dirty="0" smtClean="0">
                <a:solidFill>
                  <a:schemeClr val="tx1"/>
                </a:solidFill>
                <a:latin typeface="Times New Roman"/>
              </a:rPr>
              <a:t>SO</a:t>
            </a:r>
            <a:r>
              <a:rPr lang="en-US" sz="3600" b="1" baseline="-25000" dirty="0" smtClean="0">
                <a:solidFill>
                  <a:schemeClr val="tx1"/>
                </a:solidFill>
                <a:latin typeface="Times New Roman"/>
              </a:rPr>
              <a:t>4</a:t>
            </a:r>
            <a:r>
              <a:rPr lang="en-US" sz="3600" b="1" dirty="0" smtClean="0">
                <a:solidFill>
                  <a:schemeClr val="tx1"/>
                </a:solidFill>
              </a:rPr>
              <a:t> </a:t>
            </a:r>
            <a:r>
              <a:rPr lang="en-US" sz="3600" b="1" dirty="0">
                <a:solidFill>
                  <a:schemeClr val="tx1"/>
                </a:solidFill>
                <a:latin typeface="Times New Roman"/>
              </a:rPr>
              <a:t> </a:t>
            </a:r>
            <a:r>
              <a:rPr lang="en-US" sz="3600" b="1" dirty="0" smtClean="0">
                <a:solidFill>
                  <a:schemeClr val="tx1"/>
                </a:solidFill>
                <a:latin typeface="Times New Roman"/>
              </a:rPr>
              <a:t>+H</a:t>
            </a:r>
            <a:r>
              <a:rPr lang="en-US" sz="3600" b="1" baseline="-25000" dirty="0" smtClean="0">
                <a:solidFill>
                  <a:schemeClr val="tx1"/>
                </a:solidFill>
                <a:latin typeface="Times New Roman"/>
              </a:rPr>
              <a:t>2</a:t>
            </a:r>
            <a:r>
              <a:rPr lang="en-US" sz="3600" b="1" dirty="0" smtClean="0">
                <a:solidFill>
                  <a:schemeClr val="tx1"/>
                </a:solidFill>
                <a:latin typeface="Times New Roman"/>
              </a:rPr>
              <a:t>  </a:t>
            </a:r>
            <a:endParaRPr lang="en-US" sz="3600" b="1" dirty="0">
              <a:solidFill>
                <a:schemeClr val="tx1"/>
              </a:solidFill>
              <a:latin typeface="Georgia"/>
            </a:endParaRPr>
          </a:p>
          <a:p>
            <a:pPr marL="0" indent="0">
              <a:buNone/>
            </a:pPr>
            <a:r>
              <a:rPr lang="ru-RU" sz="3600" b="1" dirty="0">
                <a:solidFill>
                  <a:schemeClr val="tx1"/>
                </a:solidFill>
              </a:rPr>
              <a:t>Бериллий также растворяется в водных растворах щелочей: </a:t>
            </a:r>
            <a:endParaRPr lang="ru-RU" sz="36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sz="3600" b="1" dirty="0">
              <a:solidFill>
                <a:schemeClr val="tx1"/>
              </a:solidFill>
              <a:latin typeface="Georgia"/>
            </a:endParaRPr>
          </a:p>
          <a:p>
            <a:pPr marL="0" indent="0">
              <a:buNone/>
            </a:pPr>
            <a:r>
              <a:rPr lang="en-US" sz="3600" b="1" dirty="0">
                <a:solidFill>
                  <a:schemeClr val="tx1"/>
                </a:solidFill>
                <a:latin typeface="Times New Roman"/>
              </a:rPr>
              <a:t>Be + 2NaOH + 2H</a:t>
            </a:r>
            <a:r>
              <a:rPr lang="en-US" sz="3600" b="1" baseline="-25000" dirty="0">
                <a:solidFill>
                  <a:schemeClr val="tx1"/>
                </a:solidFill>
                <a:latin typeface="Times New Roman"/>
              </a:rPr>
              <a:t>2</a:t>
            </a:r>
            <a:r>
              <a:rPr lang="en-US" sz="3600" b="1" dirty="0">
                <a:solidFill>
                  <a:schemeClr val="tx1"/>
                </a:solidFill>
                <a:latin typeface="Times New Roman"/>
              </a:rPr>
              <a:t>O → Na</a:t>
            </a:r>
            <a:r>
              <a:rPr lang="en-US" sz="3600" b="1" baseline="-25000" dirty="0">
                <a:solidFill>
                  <a:schemeClr val="tx1"/>
                </a:solidFill>
                <a:latin typeface="Times New Roman"/>
              </a:rPr>
              <a:t>2</a:t>
            </a:r>
            <a:r>
              <a:rPr lang="en-US" sz="3600" b="1" dirty="0">
                <a:solidFill>
                  <a:schemeClr val="tx1"/>
                </a:solidFill>
                <a:latin typeface="Times New Roman"/>
              </a:rPr>
              <a:t>[Be(OH)</a:t>
            </a:r>
            <a:r>
              <a:rPr lang="en-US" sz="3600" b="1" baseline="-25000" dirty="0">
                <a:solidFill>
                  <a:schemeClr val="tx1"/>
                </a:solidFill>
                <a:latin typeface="Times New Roman"/>
              </a:rPr>
              <a:t>4</a:t>
            </a:r>
            <a:r>
              <a:rPr lang="en-US" sz="3600" b="1" dirty="0">
                <a:solidFill>
                  <a:schemeClr val="tx1"/>
                </a:solidFill>
                <a:latin typeface="Times New Roman"/>
              </a:rPr>
              <a:t>] + </a:t>
            </a:r>
            <a:r>
              <a:rPr lang="en-US" sz="3600" b="1" dirty="0" smtClean="0">
                <a:solidFill>
                  <a:schemeClr val="tx1"/>
                </a:solidFill>
                <a:latin typeface="Times New Roman"/>
              </a:rPr>
              <a:t>H</a:t>
            </a:r>
            <a:r>
              <a:rPr lang="en-US" sz="3600" b="1" baseline="-25000" dirty="0" smtClean="0">
                <a:solidFill>
                  <a:schemeClr val="tx1"/>
                </a:solidFill>
                <a:latin typeface="Times New Roman"/>
              </a:rPr>
              <a:t>2</a:t>
            </a:r>
            <a:endParaRPr lang="en-US" sz="3600" b="1" i="0" dirty="0">
              <a:solidFill>
                <a:schemeClr val="tx1"/>
              </a:solidFill>
              <a:effectLst/>
              <a:latin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55841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188640"/>
            <a:ext cx="8496944" cy="6408711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000" b="1" i="1" dirty="0">
                <a:solidFill>
                  <a:schemeClr val="accent5">
                    <a:lumMod val="50000"/>
                  </a:schemeClr>
                </a:solidFill>
              </a:rPr>
              <a:t>5.      Качественная реакция </a:t>
            </a:r>
            <a:endParaRPr lang="ru-RU" sz="3000" b="1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ru-RU" sz="3000" b="1" i="1" dirty="0" smtClean="0">
                <a:solidFill>
                  <a:schemeClr val="accent5">
                    <a:lumMod val="50000"/>
                  </a:schemeClr>
                </a:solidFill>
              </a:rPr>
              <a:t>а) окрашивание </a:t>
            </a:r>
            <a:r>
              <a:rPr lang="ru-RU" sz="3000" b="1" i="1" dirty="0">
                <a:solidFill>
                  <a:schemeClr val="accent5">
                    <a:lumMod val="50000"/>
                  </a:schemeClr>
                </a:solidFill>
              </a:rPr>
              <a:t>пламени в следующие цвета</a:t>
            </a:r>
            <a:r>
              <a:rPr lang="ru-RU" sz="3000" b="1" i="1" dirty="0" smtClean="0">
                <a:solidFill>
                  <a:schemeClr val="accent5">
                    <a:lumMod val="50000"/>
                  </a:schemeClr>
                </a:solidFill>
              </a:rPr>
              <a:t>:</a:t>
            </a:r>
            <a:endParaRPr lang="ru-RU" sz="3000" dirty="0">
              <a:solidFill>
                <a:schemeClr val="accent5">
                  <a:lumMod val="50000"/>
                </a:schemeClr>
              </a:solidFill>
              <a:latin typeface="Georgia"/>
            </a:endParaRPr>
          </a:p>
          <a:p>
            <a:pPr marL="0" indent="0">
              <a:buNone/>
            </a:pPr>
            <a:r>
              <a:rPr lang="ru-RU" sz="3600" b="1" dirty="0">
                <a:solidFill>
                  <a:schemeClr val="tx1"/>
                </a:solidFill>
              </a:rPr>
              <a:t>Ca</a:t>
            </a:r>
            <a:r>
              <a:rPr lang="ru-RU" sz="3600" b="1" baseline="30000" dirty="0">
                <a:solidFill>
                  <a:schemeClr val="tx1"/>
                </a:solidFill>
              </a:rPr>
              <a:t>2+</a:t>
            </a:r>
            <a:r>
              <a:rPr lang="ru-RU" sz="3600" b="1" dirty="0">
                <a:solidFill>
                  <a:schemeClr val="tx1"/>
                </a:solidFill>
              </a:rPr>
              <a:t> - темно-оранжевый</a:t>
            </a:r>
            <a:endParaRPr lang="ru-RU" sz="3600" b="1" dirty="0">
              <a:solidFill>
                <a:schemeClr val="tx1"/>
              </a:solidFill>
              <a:latin typeface="Georgia"/>
            </a:endParaRPr>
          </a:p>
          <a:p>
            <a:pPr marL="0" indent="0">
              <a:buNone/>
            </a:pPr>
            <a:r>
              <a:rPr lang="ru-RU" sz="3600" b="1" dirty="0">
                <a:solidFill>
                  <a:schemeClr val="tx1"/>
                </a:solidFill>
              </a:rPr>
              <a:t>Sr</a:t>
            </a:r>
            <a:r>
              <a:rPr lang="ru-RU" sz="3600" b="1" baseline="30000" dirty="0">
                <a:solidFill>
                  <a:schemeClr val="tx1"/>
                </a:solidFill>
              </a:rPr>
              <a:t>2+</a:t>
            </a:r>
            <a:r>
              <a:rPr lang="ru-RU" sz="3600" b="1" dirty="0">
                <a:solidFill>
                  <a:schemeClr val="tx1"/>
                </a:solidFill>
              </a:rPr>
              <a:t>- темно-красный</a:t>
            </a:r>
            <a:endParaRPr lang="ru-RU" sz="3600" b="1" dirty="0">
              <a:solidFill>
                <a:schemeClr val="tx1"/>
              </a:solidFill>
              <a:latin typeface="Georgia"/>
            </a:endParaRPr>
          </a:p>
          <a:p>
            <a:pPr marL="0" indent="0">
              <a:buNone/>
            </a:pPr>
            <a:r>
              <a:rPr lang="ru-RU" sz="3600" b="1" dirty="0">
                <a:solidFill>
                  <a:schemeClr val="tx1"/>
                </a:solidFill>
              </a:rPr>
              <a:t>Ba</a:t>
            </a:r>
            <a:r>
              <a:rPr lang="ru-RU" sz="3600" b="1" baseline="30000" dirty="0">
                <a:solidFill>
                  <a:schemeClr val="tx1"/>
                </a:solidFill>
              </a:rPr>
              <a:t>2+</a:t>
            </a:r>
            <a:r>
              <a:rPr lang="ru-RU" sz="3600" b="1" dirty="0">
                <a:solidFill>
                  <a:schemeClr val="tx1"/>
                </a:solidFill>
              </a:rPr>
              <a:t> - </a:t>
            </a:r>
            <a:r>
              <a:rPr lang="ru-RU" sz="3600" b="1" dirty="0" smtClean="0">
                <a:solidFill>
                  <a:schemeClr val="tx1"/>
                </a:solidFill>
              </a:rPr>
              <a:t>светло-зеленый</a:t>
            </a:r>
            <a:endParaRPr lang="ru-RU" sz="3600" b="1" dirty="0">
              <a:solidFill>
                <a:schemeClr val="tx1"/>
              </a:solidFill>
              <a:latin typeface="Georgia"/>
            </a:endParaRPr>
          </a:p>
          <a:p>
            <a:pPr marL="0" indent="0">
              <a:buNone/>
            </a:pPr>
            <a:r>
              <a:rPr lang="ru-RU" sz="3600" b="1" i="1" dirty="0" smtClean="0">
                <a:solidFill>
                  <a:schemeClr val="tx1"/>
                </a:solidFill>
              </a:rPr>
              <a:t>б)катион </a:t>
            </a:r>
            <a:r>
              <a:rPr lang="ru-RU" sz="3600" b="1" i="1" dirty="0">
                <a:solidFill>
                  <a:schemeClr val="tx1"/>
                </a:solidFill>
              </a:rPr>
              <a:t>Ba</a:t>
            </a:r>
            <a:r>
              <a:rPr lang="ru-RU" sz="3600" b="1" i="1" baseline="30000" dirty="0">
                <a:solidFill>
                  <a:schemeClr val="tx1"/>
                </a:solidFill>
              </a:rPr>
              <a:t>2+</a:t>
            </a:r>
            <a:r>
              <a:rPr lang="ru-RU" sz="3600" b="1" i="1" dirty="0">
                <a:solidFill>
                  <a:schemeClr val="tx1"/>
                </a:solidFill>
              </a:rPr>
              <a:t> </a:t>
            </a:r>
            <a:r>
              <a:rPr lang="ru-RU" sz="3600" b="1" i="1" dirty="0" smtClean="0">
                <a:solidFill>
                  <a:schemeClr val="tx1"/>
                </a:solidFill>
              </a:rPr>
              <a:t>-  с </a:t>
            </a:r>
            <a:r>
              <a:rPr lang="ru-RU" sz="3600" b="1" i="1" dirty="0">
                <a:solidFill>
                  <a:schemeClr val="tx1"/>
                </a:solidFill>
              </a:rPr>
              <a:t>серной кислотой или ее солями:</a:t>
            </a:r>
            <a:endParaRPr lang="ru-RU" sz="3600" b="1" i="1" dirty="0">
              <a:solidFill>
                <a:schemeClr val="tx1"/>
              </a:solidFill>
              <a:latin typeface="Georgia"/>
            </a:endParaRPr>
          </a:p>
          <a:p>
            <a:pPr marL="0" indent="0">
              <a:buNone/>
            </a:pPr>
            <a:r>
              <a:rPr lang="ru-RU" sz="3600" b="1" dirty="0">
                <a:solidFill>
                  <a:schemeClr val="tx1"/>
                </a:solidFill>
              </a:rPr>
              <a:t>BaCl</a:t>
            </a:r>
            <a:r>
              <a:rPr lang="ru-RU" sz="3600" b="1" baseline="-25000" dirty="0">
                <a:solidFill>
                  <a:schemeClr val="tx1"/>
                </a:solidFill>
              </a:rPr>
              <a:t>2</a:t>
            </a:r>
            <a:r>
              <a:rPr lang="ru-RU" sz="3600" b="1" dirty="0">
                <a:solidFill>
                  <a:schemeClr val="tx1"/>
                </a:solidFill>
              </a:rPr>
              <a:t> + H</a:t>
            </a:r>
            <a:r>
              <a:rPr lang="ru-RU" sz="3600" b="1" baseline="-25000" dirty="0">
                <a:solidFill>
                  <a:schemeClr val="tx1"/>
                </a:solidFill>
              </a:rPr>
              <a:t>2</a:t>
            </a:r>
            <a:r>
              <a:rPr lang="ru-RU" sz="3600" b="1" dirty="0">
                <a:solidFill>
                  <a:schemeClr val="tx1"/>
                </a:solidFill>
              </a:rPr>
              <a:t>SO</a:t>
            </a:r>
            <a:r>
              <a:rPr lang="ru-RU" sz="3600" b="1" baseline="-25000" dirty="0">
                <a:solidFill>
                  <a:schemeClr val="tx1"/>
                </a:solidFill>
              </a:rPr>
              <a:t>4</a:t>
            </a:r>
            <a:r>
              <a:rPr lang="ru-RU" sz="3600" b="1" dirty="0">
                <a:solidFill>
                  <a:schemeClr val="tx1"/>
                </a:solidFill>
              </a:rPr>
              <a:t> </a:t>
            </a:r>
            <a:r>
              <a:rPr lang="ru-RU" sz="3600" b="1" dirty="0" smtClean="0">
                <a:solidFill>
                  <a:schemeClr val="tx1"/>
                </a:solidFill>
              </a:rPr>
              <a:t>→ </a:t>
            </a:r>
            <a:r>
              <a:rPr lang="ru-RU" sz="3600" b="1" dirty="0" smtClean="0">
                <a:solidFill>
                  <a:schemeClr val="tx1"/>
                </a:solidFill>
              </a:rPr>
              <a:t>Ba</a:t>
            </a:r>
            <a:r>
              <a:rPr lang="ru-RU" sz="3600" b="1" dirty="0" smtClean="0">
                <a:solidFill>
                  <a:schemeClr val="tx1"/>
                </a:solidFill>
              </a:rPr>
              <a:t>SO</a:t>
            </a:r>
            <a:r>
              <a:rPr lang="ru-RU" sz="3600" b="1" baseline="-25000" dirty="0" smtClean="0">
                <a:solidFill>
                  <a:schemeClr val="tx1"/>
                </a:solidFill>
              </a:rPr>
              <a:t>4</a:t>
            </a:r>
            <a:r>
              <a:rPr lang="en-US" sz="3600" b="1" dirty="0" smtClean="0">
                <a:solidFill>
                  <a:schemeClr val="tx1"/>
                </a:solidFill>
              </a:rPr>
              <a:t> ↓</a:t>
            </a:r>
            <a:r>
              <a:rPr lang="en-US" sz="3600" b="1" dirty="0" smtClean="0">
                <a:solidFill>
                  <a:schemeClr val="tx1"/>
                </a:solidFill>
              </a:rPr>
              <a:t>+ 2HCl</a:t>
            </a:r>
            <a:endParaRPr lang="ru-RU" sz="3600" b="1" dirty="0">
              <a:solidFill>
                <a:schemeClr val="tx1"/>
              </a:solidFill>
              <a:latin typeface="Georgia"/>
            </a:endParaRPr>
          </a:p>
          <a:p>
            <a:pPr marL="0" indent="0">
              <a:buNone/>
            </a:pPr>
            <a:r>
              <a:rPr lang="ru-RU" sz="3600" b="1" dirty="0" smtClean="0">
                <a:solidFill>
                  <a:schemeClr val="tx1"/>
                </a:solidFill>
              </a:rPr>
              <a:t>                        белый осадок</a:t>
            </a:r>
            <a:endParaRPr lang="ru-RU" sz="3600" b="1" dirty="0">
              <a:solidFill>
                <a:schemeClr val="tx1"/>
              </a:solidFill>
              <a:latin typeface="Georgia"/>
            </a:endParaRPr>
          </a:p>
          <a:p>
            <a:pPr marL="0" indent="0">
              <a:buNone/>
            </a:pP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62252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83</TotalTime>
  <Words>106</Words>
  <Application>Microsoft Office PowerPoint</Application>
  <PresentationFormat>Экран (4:3)</PresentationFormat>
  <Paragraphs>46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Твердый переплет</vt:lpstr>
      <vt:lpstr>Металлы II А (Be, Mg, Ca, Sr, Ba, Ra) </vt:lpstr>
      <vt:lpstr>НАХОЖДЕНИЕ В ПРИРОДЕ</vt:lpstr>
      <vt:lpstr>ПОЛУЧЕНИЕ</vt:lpstr>
      <vt:lpstr>ФИЗИЧЕСКИЕ СВОЙСТВА</vt:lpstr>
      <vt:lpstr>Химические свойства</vt:lpstr>
      <vt:lpstr>Слайд 6</vt:lpstr>
      <vt:lpstr>Слайд 7</vt:lpstr>
      <vt:lpstr>Слайд 8</vt:lpstr>
      <vt:lpstr>Слайд 9</vt:lpstr>
      <vt:lpstr>Жесткость воды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Кальций и его соединения. Жёсткость и способы её устранения </dc:title>
  <dc:creator>teacher</dc:creator>
  <cp:lastModifiedBy>KATYA</cp:lastModifiedBy>
  <cp:revision>11</cp:revision>
  <dcterms:created xsi:type="dcterms:W3CDTF">2014-01-30T17:06:09Z</dcterms:created>
  <dcterms:modified xsi:type="dcterms:W3CDTF">2020-04-19T15:46:53Z</dcterms:modified>
</cp:coreProperties>
</file>