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73" r:id="rId2"/>
    <p:sldId id="257" r:id="rId3"/>
    <p:sldId id="258" r:id="rId4"/>
    <p:sldId id="259" r:id="rId5"/>
    <p:sldId id="277" r:id="rId6"/>
    <p:sldId id="283" r:id="rId7"/>
    <p:sldId id="264" r:id="rId8"/>
    <p:sldId id="285" r:id="rId9"/>
    <p:sldId id="286" r:id="rId10"/>
    <p:sldId id="288" r:id="rId11"/>
    <p:sldId id="265" r:id="rId12"/>
    <p:sldId id="270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263D5-E4D5-4009-A46F-6464E824A133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1AAFB-DC6F-4205-944B-8D0385D44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753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8DFF4A-0423-4E29-BD47-C2B3BCA84639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bed0b6a9-8cff-11db-b606-0800200c9a66/ch09_32_01.sw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FF0000"/>
                </a:solidFill>
                <a:latin typeface="TruthCYR Light" pitchFamily="50" charset="-52"/>
              </a:rPr>
              <a:t>Введение в органическую химию</a:t>
            </a:r>
            <a:r>
              <a:rPr lang="ru-RU" sz="4900" b="1" dirty="0">
                <a:solidFill>
                  <a:srgbClr val="FF0000"/>
                </a:solidFill>
              </a:rPr>
              <a:t/>
            </a:r>
            <a:br>
              <a:rPr lang="ru-RU" sz="4900" b="1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6000" dirty="0" smtClean="0"/>
              <a:t>9 класс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21278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Задание.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Составьте полную и сокращённую структурную формулу для вещества, если его молекулярная формула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8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     </a:t>
            </a:r>
          </a:p>
          <a:p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Составьте молекулярную формулу вещества, если его сокращённая структурная формула :</a:t>
            </a:r>
          </a:p>
          <a:p>
            <a:pPr algn="ctr"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	 С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5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–О –С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5</a:t>
            </a:r>
          </a:p>
          <a:p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Составьте сокращённую структурную и молекулярную  формулы вещества, если его полная структурная формула  </a:t>
            </a:r>
          </a:p>
          <a:p>
            <a:endParaRPr lang="ru-RU" baseline="-250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/>
              <a:t>                                Н     Н</a:t>
            </a:r>
          </a:p>
          <a:p>
            <a:pPr marL="0" indent="0">
              <a:buNone/>
            </a:pPr>
            <a:r>
              <a:rPr lang="ru-RU" dirty="0" smtClean="0"/>
              <a:t>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Н – С – С – Н </a:t>
            </a:r>
          </a:p>
          <a:p>
            <a:pPr marL="0" indent="0">
              <a:buNone/>
            </a:pPr>
            <a:r>
              <a:rPr lang="ru-RU" dirty="0" smtClean="0"/>
              <a:t>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Н    Н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964645" y="4822041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536149" y="4822041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000364" y="550070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571868" y="550070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548680"/>
            <a:ext cx="648072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ea typeface="+mj-ea"/>
                <a:cs typeface="+mj-cs"/>
              </a:rPr>
              <a:t>3. Атомы углерода способны соединяться друг с другом, образуя цепи.</a:t>
            </a:r>
          </a:p>
          <a:p>
            <a:pPr marL="0" indent="0">
              <a:buNone/>
            </a:pPr>
            <a:endParaRPr lang="ru-RU" sz="3600" dirty="0" smtClean="0">
              <a:ea typeface="+mj-ea"/>
              <a:cs typeface="+mj-cs"/>
            </a:endParaRPr>
          </a:p>
          <a:p>
            <a:pPr marL="0" indent="0">
              <a:buNone/>
            </a:pPr>
            <a:endParaRPr lang="ru-RU" sz="3600" dirty="0" smtClean="0">
              <a:ea typeface="+mj-ea"/>
              <a:cs typeface="+mj-cs"/>
            </a:endParaRPr>
          </a:p>
          <a:p>
            <a:pPr marL="0" indent="0">
              <a:buNone/>
            </a:pPr>
            <a:endParaRPr lang="ru-RU" sz="3600" dirty="0" smtClean="0">
              <a:ea typeface="+mj-ea"/>
              <a:cs typeface="+mj-cs"/>
            </a:endParaRPr>
          </a:p>
          <a:p>
            <a:pPr marL="0" indent="0">
              <a:buNone/>
            </a:pPr>
            <a:endParaRPr lang="ru-RU" sz="3600" dirty="0" smtClean="0"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3600" dirty="0" smtClean="0">
                <a:ea typeface="+mj-ea"/>
                <a:cs typeface="+mj-cs"/>
              </a:rPr>
              <a:t>углеродная цепь – </a:t>
            </a:r>
            <a:r>
              <a:rPr lang="ru-RU" sz="3600" b="1" dirty="0" smtClean="0">
                <a:solidFill>
                  <a:srgbClr val="00B050"/>
                </a:solidFill>
                <a:ea typeface="+mj-ea"/>
                <a:cs typeface="+mj-cs"/>
              </a:rPr>
              <a:t>углеродный скелет</a:t>
            </a:r>
          </a:p>
          <a:p>
            <a:pPr marL="0" indent="0">
              <a:buNone/>
            </a:pPr>
            <a:endParaRPr lang="ru-RU" sz="4000" dirty="0" smtClean="0">
              <a:ea typeface="+mj-ea"/>
              <a:cs typeface="+mj-cs"/>
            </a:endParaRPr>
          </a:p>
          <a:p>
            <a:pPr marL="0" indent="0">
              <a:buNone/>
            </a:pPr>
            <a:endParaRPr lang="ru-RU" sz="4000" dirty="0">
              <a:solidFill>
                <a:schemeClr val="accent4">
                  <a:lumMod val="75000"/>
                </a:schemeClr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sz="4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sz="4000" dirty="0" smtClean="0">
              <a:ea typeface="+mj-ea"/>
              <a:cs typeface="+mj-cs"/>
            </a:endParaRPr>
          </a:p>
          <a:p>
            <a:pPr marL="0" indent="0">
              <a:buNone/>
            </a:pPr>
            <a:endParaRPr lang="ru-RU" sz="4000" dirty="0" smtClean="0">
              <a:ea typeface="+mj-ea"/>
              <a:cs typeface="+mj-cs"/>
            </a:endParaRPr>
          </a:p>
          <a:p>
            <a:pPr marL="0" indent="0">
              <a:buNone/>
            </a:pPr>
            <a:endParaRPr lang="ru-RU" sz="4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sz="4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sz="4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sz="4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sz="4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70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/>
              <a:t>4. Атомы углерода могут соединяться друг с другом одинарными, двойными, тройными связями:</a:t>
            </a:r>
          </a:p>
          <a:p>
            <a:pPr marL="0" indent="0">
              <a:buNone/>
            </a:pPr>
            <a:r>
              <a:rPr lang="ru-RU" sz="4000" dirty="0" smtClean="0"/>
              <a:t>       С-С   С=С  С     С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                  </a:t>
            </a:r>
            <a:endParaRPr lang="ru-RU" sz="4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786314" y="442913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86314" y="4500570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786314" y="4643445"/>
            <a:ext cx="428628" cy="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604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435280" cy="5721499"/>
          </a:xfrm>
        </p:spPr>
        <p:txBody>
          <a:bodyPr/>
          <a:lstStyle/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sz="2700" dirty="0" smtClean="0">
              <a:solidFill>
                <a:schemeClr val="accent4">
                  <a:lumMod val="75000"/>
                </a:schemeClr>
              </a:solidFill>
              <a:latin typeface="Lucida Sans Unicode"/>
            </a:endParaRP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 smtClean="0">
                <a:latin typeface="Lucida Sans Unicode"/>
              </a:rPr>
              <a:t>5. Свойства </a:t>
            </a:r>
            <a:r>
              <a:rPr lang="ru-RU" sz="2700" dirty="0">
                <a:latin typeface="Lucida Sans Unicode"/>
              </a:rPr>
              <a:t>веществ </a:t>
            </a:r>
            <a:r>
              <a:rPr lang="ru-RU" sz="2700" dirty="0" smtClean="0">
                <a:latin typeface="Lucida Sans Unicode"/>
              </a:rPr>
              <a:t>зависят не только  от состава молекулы, но и от порядка соединения </a:t>
            </a:r>
            <a:r>
              <a:rPr lang="ru-RU" sz="2700" dirty="0">
                <a:latin typeface="Lucida Sans Unicode"/>
              </a:rPr>
              <a:t>атомов </a:t>
            </a:r>
            <a:r>
              <a:rPr lang="ru-RU" sz="2700" dirty="0" smtClean="0">
                <a:latin typeface="Lucida Sans Unicode"/>
              </a:rPr>
              <a:t>друг с другом.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sz="2700" dirty="0" smtClean="0">
              <a:latin typeface="Lucida Sans Unicode"/>
            </a:endParaRP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sz="2700" dirty="0" smtClean="0">
              <a:latin typeface="Lucida Sans Unicode"/>
            </a:endParaRP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sz="2700" dirty="0">
              <a:latin typeface="Lucida Sans Unicode"/>
            </a:endParaRP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 smtClean="0">
                <a:latin typeface="Lucida Sans Unicode"/>
              </a:rPr>
              <a:t>  Изомеры                               Гомологи 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sz="2700" dirty="0" smtClean="0">
              <a:latin typeface="Lucida Sans Unicode"/>
            </a:endParaRP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 smtClean="0">
                <a:latin typeface="Lucida Sans Unicode"/>
              </a:rPr>
              <a:t>	Что такое изомеры и гомологи поговорим на следующем занятии)))</a:t>
            </a:r>
            <a:endParaRPr lang="ru-RU" sz="2700" dirty="0">
              <a:latin typeface="Lucida Sans Unicode"/>
            </a:endParaRPr>
          </a:p>
          <a:p>
            <a:pPr marL="0" indent="0">
              <a:buNone/>
            </a:pP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159732" y="2200111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220072" y="2200111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64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положения</a:t>
            </a:r>
            <a:endParaRPr lang="ru-RU" sz="4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/>
                <a:ea typeface="Times New Roman"/>
              </a:rPr>
              <a:t>1. </a:t>
            </a:r>
            <a:r>
              <a:rPr lang="ru-RU" sz="3600" b="1" i="1" dirty="0" smtClean="0">
                <a:effectLst/>
                <a:latin typeface="Times New Roman"/>
                <a:ea typeface="Times New Roman"/>
              </a:rPr>
              <a:t>Органическая химия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 – раздел химии, который изучает соединения углерода (кроме простейших - СО, СО</a:t>
            </a:r>
            <a:r>
              <a:rPr lang="ru-RU" sz="3600" baseline="-25000" dirty="0" smtClean="0">
                <a:effectLst/>
                <a:latin typeface="Times New Roman"/>
                <a:ea typeface="Times New Roman"/>
              </a:rPr>
              <a:t>2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, угольной кислоты и её солей)</a:t>
            </a:r>
          </a:p>
          <a:p>
            <a:pPr marL="0" indent="0">
              <a:spcAft>
                <a:spcPts val="0"/>
              </a:spcAft>
              <a:buNone/>
            </a:pP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235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files.school-collection.edu.ru/dlrstore/bed0b6aa-8cff-11db-b606-0800200c9a66/ch09_32_02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8429684" cy="6572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373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iles.school-collection.edu.ru/dlrstore/bed0b6ab-8cff-11db-b606-0800200c9a66/ch09_32_03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66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491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Основные положения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/>
                <a:ea typeface="Times New Roman"/>
              </a:rPr>
              <a:t>2.</a:t>
            </a:r>
            <a:r>
              <a:rPr lang="ru-RU" sz="3600" dirty="0" smtClean="0">
                <a:latin typeface="Times New Roman"/>
                <a:ea typeface="Times New Roman"/>
              </a:rPr>
              <a:t> </a:t>
            </a:r>
            <a:r>
              <a:rPr lang="ru-RU" sz="3600" b="1" i="1" dirty="0" smtClean="0">
                <a:latin typeface="Times New Roman"/>
                <a:ea typeface="Times New Roman"/>
              </a:rPr>
              <a:t>Органогены </a:t>
            </a:r>
            <a:r>
              <a:rPr lang="ru-RU" sz="3600" dirty="0" smtClean="0">
                <a:latin typeface="Times New Roman"/>
                <a:ea typeface="Times New Roman"/>
              </a:rPr>
              <a:t>– химические элементы, входящие в состав органических соединений – </a:t>
            </a:r>
          </a:p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  <a:latin typeface="Times New Roman"/>
                <a:ea typeface="Times New Roman"/>
              </a:rPr>
              <a:t>  </a:t>
            </a:r>
            <a:r>
              <a:rPr lang="ru-RU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С,</a:t>
            </a:r>
            <a:r>
              <a:rPr lang="ru-RU" sz="3600" dirty="0" smtClean="0">
                <a:solidFill>
                  <a:srgbClr val="00B05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H</a:t>
            </a:r>
            <a:r>
              <a:rPr lang="ru-RU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, </a:t>
            </a:r>
            <a:r>
              <a:rPr lang="en-US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N</a:t>
            </a:r>
            <a:r>
              <a:rPr lang="ru-RU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, </a:t>
            </a:r>
            <a:r>
              <a:rPr lang="en-US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O</a:t>
            </a:r>
            <a:r>
              <a:rPr lang="ru-RU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, </a:t>
            </a:r>
            <a:r>
              <a:rPr lang="en-US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P</a:t>
            </a:r>
            <a:r>
              <a:rPr lang="ru-RU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, </a:t>
            </a:r>
            <a:r>
              <a:rPr lang="en-US" sz="3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S</a:t>
            </a:r>
            <a:r>
              <a:rPr lang="ru-RU" sz="3600" dirty="0" smtClean="0">
                <a:latin typeface="Times New Roman"/>
                <a:ea typeface="Times New Roman"/>
              </a:rPr>
              <a:t> - основа белков, углеводов, жиров, витаминов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Основные положения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Times New Roman"/>
              </a:rPr>
              <a:t>3.</a:t>
            </a:r>
            <a:r>
              <a:rPr lang="ru-RU" sz="2800" dirty="0" smtClean="0">
                <a:latin typeface="Times New Roman"/>
                <a:ea typeface="Times New Roman"/>
              </a:rPr>
              <a:t> Органическая химия как наука зародилась к началу </a:t>
            </a:r>
            <a:r>
              <a:rPr lang="en-US" sz="2800" dirty="0" smtClean="0">
                <a:latin typeface="Times New Roman"/>
                <a:ea typeface="Times New Roman"/>
              </a:rPr>
              <a:t>XIX</a:t>
            </a:r>
            <a:r>
              <a:rPr lang="ru-RU" sz="2800" dirty="0" smtClean="0">
                <a:latin typeface="Times New Roman"/>
                <a:ea typeface="Times New Roman"/>
              </a:rPr>
              <a:t> века, когда были синтезированы первые </a:t>
            </a:r>
            <a:r>
              <a:rPr lang="ru-RU" sz="2800" u="sng" dirty="0" smtClean="0">
                <a:latin typeface="Times New Roman"/>
                <a:ea typeface="Times New Roman"/>
                <a:hlinkClick r:id="rId2"/>
              </a:rPr>
              <a:t>органические вещества</a:t>
            </a:r>
            <a:r>
              <a:rPr lang="ru-RU" sz="2800" dirty="0" smtClean="0">
                <a:latin typeface="Times New Roman"/>
                <a:ea typeface="Times New Roman"/>
              </a:rPr>
              <a:t> (щавелевая кислота, жиры, углеводы).</a:t>
            </a:r>
          </a:p>
          <a:p>
            <a:pPr marL="0" indent="0"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2857496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Теория 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химического строения органических соединений  (ТХС)</a:t>
            </a:r>
            <a:r>
              <a:rPr lang="ru-RU" sz="28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(1861 год А. М. Бутлеров)</a:t>
            </a:r>
            <a:r>
              <a:rPr lang="ru-RU" sz="28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ru-RU" dirty="0" smtClean="0"/>
              <a:t>1. Углерод в органических соединениях всегда четырёхвалентен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С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68" y="378619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46014" y="4166959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355976" y="310496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44008" y="386104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9886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2. Атомы в молекулах соединяются друг с другом в определённой последовательности согласно их валентности: С (</a:t>
            </a:r>
            <a:r>
              <a:rPr lang="en-US" dirty="0" smtClean="0"/>
              <a:t>IV</a:t>
            </a:r>
            <a:r>
              <a:rPr lang="ru-RU" dirty="0" smtClean="0"/>
              <a:t>)</a:t>
            </a:r>
            <a:r>
              <a:rPr lang="en-US" dirty="0" smtClean="0"/>
              <a:t>, H (I), O (II)</a:t>
            </a:r>
            <a:r>
              <a:rPr lang="ru-RU" dirty="0" smtClean="0"/>
              <a:t>.     </a:t>
            </a:r>
          </a:p>
        </p:txBody>
      </p:sp>
    </p:spTree>
    <p:extLst>
      <p:ext uri="{BB962C8B-B14F-4D97-AF65-F5344CB8AC3E}">
        <p14:creationId xmlns="" xmlns:p14="http://schemas.microsoft.com/office/powerpoint/2010/main" val="25385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2. Атомы в молекулах соединяются друг с другом в определённой последовательности согласно их валентности: С (</a:t>
            </a:r>
            <a:r>
              <a:rPr lang="en-US" dirty="0" smtClean="0"/>
              <a:t>IV</a:t>
            </a:r>
            <a:r>
              <a:rPr lang="ru-RU" dirty="0" smtClean="0"/>
              <a:t>)</a:t>
            </a:r>
            <a:r>
              <a:rPr lang="en-US" dirty="0" smtClean="0"/>
              <a:t>, H (I), O (II)</a:t>
            </a:r>
            <a:r>
              <a:rPr lang="ru-RU" dirty="0" smtClean="0"/>
              <a:t>.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Н        Н</a:t>
            </a:r>
          </a:p>
          <a:p>
            <a:pPr marL="0" indent="0">
              <a:buNone/>
            </a:pPr>
            <a:r>
              <a:rPr lang="ru-RU" dirty="0" smtClean="0"/>
              <a:t>                             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Н – С - О –С-Н</a:t>
            </a:r>
          </a:p>
          <a:p>
            <a:pPr marL="0" indent="0">
              <a:buNone/>
            </a:pPr>
            <a:r>
              <a:rPr lang="ru-RU" dirty="0" smtClean="0"/>
              <a:t>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Н          Н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Полная структурная </a:t>
            </a:r>
            <a:r>
              <a:rPr lang="ru-RU" dirty="0" smtClean="0"/>
              <a:t>формула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		Сокращённая структурная </a:t>
            </a:r>
            <a:r>
              <a:rPr lang="ru-RU" dirty="0" smtClean="0"/>
              <a:t>формула</a:t>
            </a:r>
          </a:p>
          <a:p>
            <a:pPr marL="0" indent="0">
              <a:buNone/>
            </a:pPr>
            <a:r>
              <a:rPr lang="ru-RU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              СН</a:t>
            </a:r>
            <a:r>
              <a:rPr lang="ru-RU" baseline="-25000" dirty="0" smtClean="0">
                <a:effectLst/>
                <a:latin typeface="Times New Roman"/>
                <a:ea typeface="Calibri"/>
                <a:cs typeface="Times New Roman"/>
              </a:rPr>
              <a:t>3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–О –СН</a:t>
            </a:r>
            <a:r>
              <a:rPr lang="ru-RU" baseline="-25000" dirty="0" smtClean="0">
                <a:effectLst/>
                <a:latin typeface="Times New Roman"/>
                <a:ea typeface="Calibri"/>
                <a:cs typeface="Times New Roman"/>
              </a:rPr>
              <a:t>3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Молекулярная формула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6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</a:t>
            </a:r>
            <a:endParaRPr lang="ru-RU" sz="2800" dirty="0">
              <a:ea typeface="Calibri"/>
              <a:cs typeface="Times New Roman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57554" y="3143248"/>
            <a:ext cx="0" cy="266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357554" y="221455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29124" y="307181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357686" y="221455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385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206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Введение в органическую химию  </vt:lpstr>
      <vt:lpstr> Основные положения</vt:lpstr>
      <vt:lpstr>Слайд 3</vt:lpstr>
      <vt:lpstr>Слайд 4</vt:lpstr>
      <vt:lpstr>Основные положения</vt:lpstr>
      <vt:lpstr>Основные положения</vt:lpstr>
      <vt:lpstr>          Теория химического строения органических соединений  (ТХС) (1861 год А. М. Бутлеров) </vt:lpstr>
      <vt:lpstr>Слайд 8</vt:lpstr>
      <vt:lpstr>Слайд 9</vt:lpstr>
      <vt:lpstr>Задание. 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U7</dc:creator>
  <cp:lastModifiedBy>KATYA</cp:lastModifiedBy>
  <cp:revision>25</cp:revision>
  <dcterms:created xsi:type="dcterms:W3CDTF">2018-05-06T07:06:58Z</dcterms:created>
  <dcterms:modified xsi:type="dcterms:W3CDTF">2020-05-13T13:19:05Z</dcterms:modified>
</cp:coreProperties>
</file>