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73" r:id="rId2"/>
    <p:sldId id="257" r:id="rId3"/>
    <p:sldId id="258" r:id="rId4"/>
    <p:sldId id="259" r:id="rId5"/>
    <p:sldId id="277" r:id="rId6"/>
    <p:sldId id="283" r:id="rId7"/>
    <p:sldId id="264" r:id="rId8"/>
    <p:sldId id="285" r:id="rId9"/>
    <p:sldId id="286" r:id="rId10"/>
    <p:sldId id="288" r:id="rId11"/>
    <p:sldId id="265" r:id="rId12"/>
    <p:sldId id="270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263D5-E4D5-4009-A46F-6464E824A133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61AAFB-DC6F-4205-944B-8D0385D44E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753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D8DFF4A-0423-4E29-BD47-C2B3BCA84639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FF4A-0423-4E29-BD47-C2B3BCA84639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FF4A-0423-4E29-BD47-C2B3BCA84639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8DFF4A-0423-4E29-BD47-C2B3BCA84639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D8DFF4A-0423-4E29-BD47-C2B3BCA84639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FF4A-0423-4E29-BD47-C2B3BCA84639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FF4A-0423-4E29-BD47-C2B3BCA84639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8DFF4A-0423-4E29-BD47-C2B3BCA84639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FF4A-0423-4E29-BD47-C2B3BCA84639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8DFF4A-0423-4E29-BD47-C2B3BCA84639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8DFF4A-0423-4E29-BD47-C2B3BCA84639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D8DFF4A-0423-4E29-BD47-C2B3BCA84639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115855-D818-4DF0-9E99-5A0E09EA70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files.school-collection.edu.ru/dlrstore/bed0b6a9-8cff-11db-b606-0800200c9a66/ch09_32_01.sw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dirty="0">
                <a:solidFill>
                  <a:srgbClr val="FF0000"/>
                </a:solidFill>
                <a:latin typeface="TruthCYR Light" pitchFamily="50" charset="-52"/>
              </a:rPr>
              <a:t>Введение в органическую химию</a:t>
            </a:r>
            <a:r>
              <a:rPr lang="ru-RU" sz="4900" b="1" dirty="0">
                <a:solidFill>
                  <a:srgbClr val="FF0000"/>
                </a:solidFill>
              </a:rPr>
              <a:t/>
            </a:r>
            <a:br>
              <a:rPr lang="ru-RU" sz="4900" b="1" dirty="0">
                <a:solidFill>
                  <a:srgbClr val="FF0000"/>
                </a:solidFill>
              </a:rPr>
            </a:br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6000" dirty="0" smtClean="0"/>
              <a:t>9 класс</a:t>
            </a:r>
            <a:endParaRPr lang="ru-RU" sz="6000" dirty="0"/>
          </a:p>
        </p:txBody>
      </p:sp>
    </p:spTree>
    <p:extLst>
      <p:ext uri="{BB962C8B-B14F-4D97-AF65-F5344CB8AC3E}">
        <p14:creationId xmlns="" xmlns:p14="http://schemas.microsoft.com/office/powerpoint/2010/main" val="212788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Задание.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Составьте полную и сокращённую структурную формулу для вещества, если его молекулярная формула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С</a:t>
            </a:r>
            <a:r>
              <a:rPr lang="ru-RU" baseline="-25000" dirty="0" smtClean="0">
                <a:latin typeface="Times New Roman"/>
                <a:ea typeface="Calibri"/>
                <a:cs typeface="Times New Roman"/>
              </a:rPr>
              <a:t>3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Н</a:t>
            </a:r>
            <a:r>
              <a:rPr lang="ru-RU" baseline="-25000" dirty="0" smtClean="0">
                <a:latin typeface="Times New Roman"/>
                <a:ea typeface="Calibri"/>
                <a:cs typeface="Times New Roman"/>
              </a:rPr>
              <a:t>8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.</a:t>
            </a:r>
            <a:r>
              <a:rPr lang="ru-RU" baseline="-25000" dirty="0" smtClean="0">
                <a:latin typeface="Times New Roman"/>
                <a:ea typeface="Calibri"/>
                <a:cs typeface="Times New Roman"/>
              </a:rPr>
              <a:t>     </a:t>
            </a:r>
          </a:p>
          <a:p>
            <a:r>
              <a:rPr lang="ru-RU" baseline="-25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Составьте молекулярную формулу вещества, если его сокращённая структурная формула :</a:t>
            </a:r>
          </a:p>
          <a:p>
            <a:pPr algn="ctr"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	 С</a:t>
            </a:r>
            <a:r>
              <a:rPr lang="ru-RU" baseline="-25000" dirty="0" smtClean="0">
                <a:latin typeface="Times New Roman"/>
                <a:ea typeface="Calibri"/>
                <a:cs typeface="Times New Roman"/>
              </a:rPr>
              <a:t>2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Н</a:t>
            </a:r>
            <a:r>
              <a:rPr lang="ru-RU" baseline="-25000" dirty="0" smtClean="0">
                <a:latin typeface="Times New Roman"/>
                <a:ea typeface="Calibri"/>
                <a:cs typeface="Times New Roman"/>
              </a:rPr>
              <a:t>5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–О –С</a:t>
            </a:r>
            <a:r>
              <a:rPr lang="ru-RU" baseline="-25000" dirty="0" smtClean="0">
                <a:latin typeface="Times New Roman"/>
                <a:ea typeface="Calibri"/>
                <a:cs typeface="Times New Roman"/>
              </a:rPr>
              <a:t>2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Н</a:t>
            </a:r>
            <a:r>
              <a:rPr lang="ru-RU" baseline="-25000" dirty="0" smtClean="0">
                <a:latin typeface="Times New Roman"/>
                <a:ea typeface="Calibri"/>
                <a:cs typeface="Times New Roman"/>
              </a:rPr>
              <a:t>5</a:t>
            </a:r>
          </a:p>
          <a:p>
            <a:r>
              <a:rPr lang="ru-RU" baseline="-25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Составьте сокращённую структурную и молекулярную  формулы вещества, если его полная структурная формула  </a:t>
            </a:r>
          </a:p>
          <a:p>
            <a:endParaRPr lang="ru-RU" baseline="-25000" dirty="0" smtClean="0">
              <a:latin typeface="Times New Roman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dirty="0" smtClean="0"/>
              <a:t>                                Н     Н</a:t>
            </a:r>
          </a:p>
          <a:p>
            <a:pPr marL="0" indent="0">
              <a:buNone/>
            </a:pPr>
            <a:r>
              <a:rPr lang="ru-RU" dirty="0" smtClean="0"/>
              <a:t>                                </a:t>
            </a:r>
          </a:p>
          <a:p>
            <a:pPr marL="0" indent="0">
              <a:buNone/>
            </a:pPr>
            <a:r>
              <a:rPr lang="ru-RU" dirty="0" smtClean="0"/>
              <a:t>                          Н – С – С – Н </a:t>
            </a:r>
          </a:p>
          <a:p>
            <a:pPr marL="0" indent="0">
              <a:buNone/>
            </a:pPr>
            <a:r>
              <a:rPr lang="ru-RU" dirty="0" smtClean="0"/>
              <a:t>                                </a:t>
            </a:r>
          </a:p>
          <a:p>
            <a:pPr marL="0" indent="0">
              <a:buNone/>
            </a:pPr>
            <a:r>
              <a:rPr lang="ru-RU" dirty="0" smtClean="0"/>
              <a:t>                                Н    Н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2964645" y="4822041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3536149" y="4822041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3000364" y="5500702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3571868" y="5500702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548680"/>
            <a:ext cx="6480721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88640"/>
            <a:ext cx="822960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ea typeface="+mj-ea"/>
                <a:cs typeface="+mj-cs"/>
              </a:rPr>
              <a:t>3. Атомы углерода способны соединяться друг с другом, образуя цепи.</a:t>
            </a:r>
          </a:p>
          <a:p>
            <a:pPr marL="0" indent="0">
              <a:buNone/>
            </a:pPr>
            <a:endParaRPr lang="ru-RU" sz="3600" dirty="0" smtClean="0">
              <a:ea typeface="+mj-ea"/>
              <a:cs typeface="+mj-cs"/>
            </a:endParaRPr>
          </a:p>
          <a:p>
            <a:pPr marL="0" indent="0">
              <a:buNone/>
            </a:pPr>
            <a:endParaRPr lang="ru-RU" sz="3600" dirty="0" smtClean="0">
              <a:ea typeface="+mj-ea"/>
              <a:cs typeface="+mj-cs"/>
            </a:endParaRPr>
          </a:p>
          <a:p>
            <a:pPr marL="0" indent="0">
              <a:buNone/>
            </a:pPr>
            <a:endParaRPr lang="ru-RU" sz="3600" dirty="0" smtClean="0">
              <a:ea typeface="+mj-ea"/>
              <a:cs typeface="+mj-cs"/>
            </a:endParaRPr>
          </a:p>
          <a:p>
            <a:pPr marL="0" indent="0">
              <a:buNone/>
            </a:pPr>
            <a:endParaRPr lang="ru-RU" sz="3600" dirty="0" smtClean="0"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3600" dirty="0" smtClean="0">
                <a:ea typeface="+mj-ea"/>
                <a:cs typeface="+mj-cs"/>
              </a:rPr>
              <a:t>углеродная цепь – </a:t>
            </a:r>
            <a:r>
              <a:rPr lang="ru-RU" sz="3600" b="1" dirty="0" smtClean="0">
                <a:solidFill>
                  <a:srgbClr val="00B050"/>
                </a:solidFill>
                <a:ea typeface="+mj-ea"/>
                <a:cs typeface="+mj-cs"/>
              </a:rPr>
              <a:t>углеродный скелет</a:t>
            </a:r>
          </a:p>
          <a:p>
            <a:pPr marL="0" indent="0">
              <a:buNone/>
            </a:pPr>
            <a:endParaRPr lang="ru-RU" sz="4000" dirty="0" smtClean="0">
              <a:ea typeface="+mj-ea"/>
              <a:cs typeface="+mj-cs"/>
            </a:endParaRPr>
          </a:p>
          <a:p>
            <a:pPr marL="0" indent="0">
              <a:buNone/>
            </a:pPr>
            <a:endParaRPr lang="ru-RU" sz="4000" dirty="0">
              <a:solidFill>
                <a:schemeClr val="accent4">
                  <a:lumMod val="75000"/>
                </a:schemeClr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ru-RU" sz="40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ru-RU" sz="4000" dirty="0" smtClean="0">
              <a:ea typeface="+mj-ea"/>
              <a:cs typeface="+mj-cs"/>
            </a:endParaRPr>
          </a:p>
          <a:p>
            <a:pPr marL="0" indent="0">
              <a:buNone/>
            </a:pPr>
            <a:endParaRPr lang="ru-RU" sz="4000" dirty="0" smtClean="0">
              <a:ea typeface="+mj-ea"/>
              <a:cs typeface="+mj-cs"/>
            </a:endParaRPr>
          </a:p>
          <a:p>
            <a:pPr marL="0" indent="0">
              <a:buNone/>
            </a:pPr>
            <a:endParaRPr lang="ru-RU" sz="40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ru-RU" sz="40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ru-RU" sz="40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ru-RU" sz="40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ru-RU" sz="40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8704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dirty="0" smtClean="0"/>
              <a:t>4. Атомы углерода могут соединяться друг с другом одинарными, двойными, тройными связями:</a:t>
            </a:r>
          </a:p>
          <a:p>
            <a:pPr marL="0" indent="0">
              <a:buNone/>
            </a:pPr>
            <a:r>
              <a:rPr lang="ru-RU" sz="4000" dirty="0" smtClean="0"/>
              <a:t>       С-С   С=С  С     С</a:t>
            </a:r>
          </a:p>
          <a:p>
            <a:pPr marL="0" indent="0"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                                         </a:t>
            </a:r>
            <a:endParaRPr lang="ru-RU" sz="40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786314" y="4429132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86314" y="4500570"/>
            <a:ext cx="428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 flipV="1">
            <a:off x="4786314" y="4643445"/>
            <a:ext cx="428628" cy="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6044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404664"/>
            <a:ext cx="8435280" cy="5721499"/>
          </a:xfrm>
        </p:spPr>
        <p:txBody>
          <a:bodyPr/>
          <a:lstStyle/>
          <a:p>
            <a:pPr marL="365760" lvl="0" indent="-256032" algn="just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endParaRPr lang="ru-RU" sz="2700" dirty="0" smtClean="0">
              <a:solidFill>
                <a:schemeClr val="accent4">
                  <a:lumMod val="75000"/>
                </a:schemeClr>
              </a:solidFill>
              <a:latin typeface="Lucida Sans Unicode"/>
            </a:endParaRPr>
          </a:p>
          <a:p>
            <a:pPr marL="365760" lvl="0" indent="-256032" algn="just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sz="2700" dirty="0" smtClean="0">
                <a:latin typeface="Lucida Sans Unicode"/>
              </a:rPr>
              <a:t>5. Свойства </a:t>
            </a:r>
            <a:r>
              <a:rPr lang="ru-RU" sz="2700" dirty="0">
                <a:latin typeface="Lucida Sans Unicode"/>
              </a:rPr>
              <a:t>веществ </a:t>
            </a:r>
            <a:r>
              <a:rPr lang="ru-RU" sz="2700" dirty="0" smtClean="0">
                <a:latin typeface="Lucida Sans Unicode"/>
              </a:rPr>
              <a:t>зависят не только  от состава молекулы, но и от порядка соединения </a:t>
            </a:r>
            <a:r>
              <a:rPr lang="ru-RU" sz="2700" dirty="0">
                <a:latin typeface="Lucida Sans Unicode"/>
              </a:rPr>
              <a:t>атомов </a:t>
            </a:r>
            <a:r>
              <a:rPr lang="ru-RU" sz="2700" dirty="0" smtClean="0">
                <a:latin typeface="Lucida Sans Unicode"/>
              </a:rPr>
              <a:t>друг с другом.</a:t>
            </a:r>
          </a:p>
          <a:p>
            <a:pPr marL="365760" lvl="0" indent="-256032" algn="just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endParaRPr lang="ru-RU" sz="2700" dirty="0" smtClean="0">
              <a:latin typeface="Lucida Sans Unicode"/>
            </a:endParaRPr>
          </a:p>
          <a:p>
            <a:pPr marL="365760" lvl="0" indent="-256032" algn="just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endParaRPr lang="ru-RU" sz="2700" dirty="0" smtClean="0">
              <a:latin typeface="Lucida Sans Unicode"/>
            </a:endParaRPr>
          </a:p>
          <a:p>
            <a:pPr marL="365760" lvl="0" indent="-256032" algn="just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endParaRPr lang="ru-RU" sz="2700" dirty="0">
              <a:latin typeface="Lucida Sans Unicode"/>
            </a:endParaRPr>
          </a:p>
          <a:p>
            <a:pPr marL="365760" lvl="0" indent="-256032" algn="just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sz="2700" dirty="0" smtClean="0">
                <a:latin typeface="Lucida Sans Unicode"/>
              </a:rPr>
              <a:t>  Изомеры                               Гомологи </a:t>
            </a:r>
          </a:p>
          <a:p>
            <a:pPr marL="365760" lvl="0" indent="-256032" algn="just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endParaRPr lang="ru-RU" sz="2700" dirty="0" smtClean="0">
              <a:latin typeface="Lucida Sans Unicode"/>
            </a:endParaRPr>
          </a:p>
          <a:p>
            <a:pPr marL="365760" lvl="0" indent="-256032" algn="just">
              <a:spcBef>
                <a:spcPts val="400"/>
              </a:spcBef>
              <a:buClr>
                <a:srgbClr val="2DA2BF"/>
              </a:buClr>
              <a:buSzPct val="68000"/>
              <a:buNone/>
            </a:pPr>
            <a:r>
              <a:rPr lang="ru-RU" sz="2700" dirty="0" smtClean="0">
                <a:latin typeface="Lucida Sans Unicode"/>
              </a:rPr>
              <a:t>	Что такое изомеры и гомологи поговорим на следующем занятии)))</a:t>
            </a:r>
            <a:endParaRPr lang="ru-RU" sz="2700" dirty="0">
              <a:latin typeface="Lucida Sans Unicode"/>
            </a:endParaRPr>
          </a:p>
          <a:p>
            <a:pPr marL="0" indent="0">
              <a:buNone/>
            </a:pP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159732" y="2200111"/>
            <a:ext cx="79208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220072" y="2200111"/>
            <a:ext cx="86409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8648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4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положения</a:t>
            </a:r>
            <a:endParaRPr lang="ru-RU" sz="4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endParaRPr lang="ru-RU" dirty="0" smtClean="0">
              <a:solidFill>
                <a:schemeClr val="accent4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600" dirty="0" smtClean="0">
                <a:effectLst/>
                <a:latin typeface="Times New Roman"/>
                <a:ea typeface="Times New Roman"/>
              </a:rPr>
              <a:t>1. </a:t>
            </a:r>
            <a:r>
              <a:rPr lang="ru-RU" sz="3600" b="1" i="1" dirty="0" smtClean="0">
                <a:effectLst/>
                <a:latin typeface="Times New Roman"/>
                <a:ea typeface="Times New Roman"/>
              </a:rPr>
              <a:t>Органическая химия</a:t>
            </a:r>
            <a:r>
              <a:rPr lang="ru-RU" sz="3600" dirty="0" smtClean="0">
                <a:effectLst/>
                <a:latin typeface="Times New Roman"/>
                <a:ea typeface="Times New Roman"/>
              </a:rPr>
              <a:t> – раздел химии, который изучает соединения углерода (кроме простейших - СО, СО</a:t>
            </a:r>
            <a:r>
              <a:rPr lang="ru-RU" sz="3600" baseline="-25000" dirty="0" smtClean="0">
                <a:effectLst/>
                <a:latin typeface="Times New Roman"/>
                <a:ea typeface="Times New Roman"/>
              </a:rPr>
              <a:t>2</a:t>
            </a:r>
            <a:r>
              <a:rPr lang="ru-RU" sz="3600" dirty="0" smtClean="0">
                <a:effectLst/>
                <a:latin typeface="Times New Roman"/>
                <a:ea typeface="Times New Roman"/>
              </a:rPr>
              <a:t>, угольной кислоты и её солей)</a:t>
            </a:r>
          </a:p>
          <a:p>
            <a:pPr marL="0" indent="0">
              <a:spcAft>
                <a:spcPts val="0"/>
              </a:spcAft>
              <a:buNone/>
            </a:pP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7235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://files.school-collection.edu.ru/dlrstore/bed0b6aa-8cff-11db-b606-0800200c9a66/ch09_32_02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285728"/>
            <a:ext cx="8429684" cy="6572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03734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files.school-collection.edu.ru/dlrstore/bed0b6ab-8cff-11db-b606-0800200c9a66/ch09_32_03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166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34917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Основные положения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dirty="0" smtClean="0">
                <a:latin typeface="Times New Roman"/>
                <a:ea typeface="Times New Roman"/>
              </a:rPr>
              <a:t>2.</a:t>
            </a:r>
            <a:r>
              <a:rPr lang="ru-RU" sz="3600" dirty="0" smtClean="0">
                <a:latin typeface="Times New Roman"/>
                <a:ea typeface="Times New Roman"/>
              </a:rPr>
              <a:t> </a:t>
            </a:r>
            <a:r>
              <a:rPr lang="ru-RU" sz="3600" b="1" i="1" dirty="0" smtClean="0">
                <a:latin typeface="Times New Roman"/>
                <a:ea typeface="Times New Roman"/>
              </a:rPr>
              <a:t>Органогены </a:t>
            </a:r>
            <a:r>
              <a:rPr lang="ru-RU" sz="3600" dirty="0" smtClean="0">
                <a:latin typeface="Times New Roman"/>
                <a:ea typeface="Times New Roman"/>
              </a:rPr>
              <a:t>– химические элементы, входящие в состав органических соединений – </a:t>
            </a:r>
          </a:p>
          <a:p>
            <a:pPr>
              <a:buNone/>
            </a:pPr>
            <a:r>
              <a:rPr lang="ru-RU" sz="3600" dirty="0" smtClean="0">
                <a:solidFill>
                  <a:srgbClr val="00B050"/>
                </a:solidFill>
                <a:latin typeface="Times New Roman"/>
                <a:ea typeface="Times New Roman"/>
              </a:rPr>
              <a:t>  </a:t>
            </a:r>
            <a:r>
              <a:rPr lang="ru-RU" sz="3600" b="1" dirty="0" smtClean="0">
                <a:solidFill>
                  <a:srgbClr val="00B050"/>
                </a:solidFill>
                <a:latin typeface="Times New Roman"/>
                <a:ea typeface="Times New Roman"/>
              </a:rPr>
              <a:t>С,</a:t>
            </a:r>
            <a:r>
              <a:rPr lang="ru-RU" sz="3600" dirty="0" smtClean="0">
                <a:solidFill>
                  <a:srgbClr val="00B05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  <a:latin typeface="Times New Roman"/>
                <a:ea typeface="Times New Roman"/>
              </a:rPr>
              <a:t>H</a:t>
            </a:r>
            <a:r>
              <a:rPr lang="ru-RU" sz="3600" b="1" dirty="0" smtClean="0">
                <a:solidFill>
                  <a:srgbClr val="00B050"/>
                </a:solidFill>
                <a:latin typeface="Times New Roman"/>
                <a:ea typeface="Times New Roman"/>
              </a:rPr>
              <a:t>, </a:t>
            </a:r>
            <a:r>
              <a:rPr lang="en-US" sz="3600" b="1" dirty="0" smtClean="0">
                <a:solidFill>
                  <a:srgbClr val="00B050"/>
                </a:solidFill>
                <a:latin typeface="Times New Roman"/>
                <a:ea typeface="Times New Roman"/>
              </a:rPr>
              <a:t>N</a:t>
            </a:r>
            <a:r>
              <a:rPr lang="ru-RU" sz="3600" b="1" dirty="0" smtClean="0">
                <a:solidFill>
                  <a:srgbClr val="00B050"/>
                </a:solidFill>
                <a:latin typeface="Times New Roman"/>
                <a:ea typeface="Times New Roman"/>
              </a:rPr>
              <a:t>, </a:t>
            </a:r>
            <a:r>
              <a:rPr lang="en-US" sz="3600" b="1" dirty="0" smtClean="0">
                <a:solidFill>
                  <a:srgbClr val="00B050"/>
                </a:solidFill>
                <a:latin typeface="Times New Roman"/>
                <a:ea typeface="Times New Roman"/>
              </a:rPr>
              <a:t>O</a:t>
            </a:r>
            <a:r>
              <a:rPr lang="ru-RU" sz="3600" b="1" dirty="0" smtClean="0">
                <a:solidFill>
                  <a:srgbClr val="00B050"/>
                </a:solidFill>
                <a:latin typeface="Times New Roman"/>
                <a:ea typeface="Times New Roman"/>
              </a:rPr>
              <a:t>, </a:t>
            </a:r>
            <a:r>
              <a:rPr lang="en-US" sz="3600" b="1" dirty="0" smtClean="0">
                <a:solidFill>
                  <a:srgbClr val="00B050"/>
                </a:solidFill>
                <a:latin typeface="Times New Roman"/>
                <a:ea typeface="Times New Roman"/>
              </a:rPr>
              <a:t>P</a:t>
            </a:r>
            <a:r>
              <a:rPr lang="ru-RU" sz="3600" b="1" dirty="0" smtClean="0">
                <a:solidFill>
                  <a:srgbClr val="00B050"/>
                </a:solidFill>
                <a:latin typeface="Times New Roman"/>
                <a:ea typeface="Times New Roman"/>
              </a:rPr>
              <a:t>, </a:t>
            </a:r>
            <a:r>
              <a:rPr lang="en-US" sz="3600" b="1" dirty="0" smtClean="0">
                <a:solidFill>
                  <a:srgbClr val="00B050"/>
                </a:solidFill>
                <a:latin typeface="Times New Roman"/>
                <a:ea typeface="Times New Roman"/>
              </a:rPr>
              <a:t>S</a:t>
            </a:r>
            <a:r>
              <a:rPr lang="ru-RU" sz="3600" dirty="0" smtClean="0">
                <a:latin typeface="Times New Roman"/>
                <a:ea typeface="Times New Roman"/>
              </a:rPr>
              <a:t> - основа белков, углеводов, жиров, витаминов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Основные положения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sz="2800" b="1" dirty="0" smtClean="0">
                <a:latin typeface="Times New Roman"/>
                <a:ea typeface="Times New Roman"/>
              </a:rPr>
              <a:t>3.</a:t>
            </a:r>
            <a:r>
              <a:rPr lang="ru-RU" sz="2800" dirty="0" smtClean="0">
                <a:latin typeface="Times New Roman"/>
                <a:ea typeface="Times New Roman"/>
              </a:rPr>
              <a:t> Органическая химия как наука зародилась к началу </a:t>
            </a:r>
            <a:r>
              <a:rPr lang="en-US" sz="2800" dirty="0" smtClean="0">
                <a:latin typeface="Times New Roman"/>
                <a:ea typeface="Times New Roman"/>
              </a:rPr>
              <a:t>XIX</a:t>
            </a:r>
            <a:r>
              <a:rPr lang="ru-RU" sz="2800" dirty="0" smtClean="0">
                <a:latin typeface="Times New Roman"/>
                <a:ea typeface="Times New Roman"/>
              </a:rPr>
              <a:t> века, когда были синтезированы первые </a:t>
            </a:r>
            <a:r>
              <a:rPr lang="ru-RU" sz="2800" u="sng" dirty="0" smtClean="0">
                <a:latin typeface="Times New Roman"/>
                <a:ea typeface="Times New Roman"/>
                <a:hlinkClick r:id="rId2"/>
              </a:rPr>
              <a:t>органические вещества</a:t>
            </a:r>
            <a:r>
              <a:rPr lang="ru-RU" sz="2800" dirty="0" smtClean="0">
                <a:latin typeface="Times New Roman"/>
                <a:ea typeface="Times New Roman"/>
              </a:rPr>
              <a:t> (щавелевая кислота, жиры, углеводы).</a:t>
            </a:r>
          </a:p>
          <a:p>
            <a:pPr marL="0" indent="0"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2857496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Теория </a:t>
            </a:r>
            <a:r>
              <a:rPr lang="ru-RU" sz="32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химического строения органических соединений  (ТХС)</a:t>
            </a:r>
            <a:r>
              <a:rPr lang="ru-RU" sz="2800" dirty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ru-RU" sz="2800" dirty="0">
                <a:solidFill>
                  <a:srgbClr val="FF0000"/>
                </a:solidFill>
                <a:ea typeface="Calibri"/>
                <a:cs typeface="Times New Roman"/>
              </a:rPr>
            </a:br>
            <a:r>
              <a:rPr lang="ru-RU" sz="32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(1861 год А. М. Бутлеров)</a:t>
            </a:r>
            <a:r>
              <a:rPr lang="ru-RU" sz="2800" dirty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ru-RU" sz="2800" dirty="0">
                <a:solidFill>
                  <a:srgbClr val="FF0000"/>
                </a:solidFill>
                <a:ea typeface="Calibri"/>
                <a:cs typeface="Times New Roman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>
              <a:buNone/>
            </a:pPr>
            <a:r>
              <a:rPr lang="ru-RU" dirty="0" smtClean="0"/>
              <a:t>1. Углерод в органических соединениях всегда четырёхвалентен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С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868" y="378619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346014" y="4166959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355976" y="310496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644008" y="386104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9886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/>
              <a:t>2. Атомы в молекулах соединяются друг с другом в определённой последовательности согласно их валентности: С (</a:t>
            </a:r>
            <a:r>
              <a:rPr lang="en-US" dirty="0" smtClean="0"/>
              <a:t>IV</a:t>
            </a:r>
            <a:r>
              <a:rPr lang="ru-RU" dirty="0" smtClean="0"/>
              <a:t>)</a:t>
            </a:r>
            <a:r>
              <a:rPr lang="en-US" dirty="0" smtClean="0"/>
              <a:t>, H (I), O (II)</a:t>
            </a:r>
            <a:r>
              <a:rPr lang="ru-RU" dirty="0" smtClean="0"/>
              <a:t>.     </a:t>
            </a:r>
          </a:p>
        </p:txBody>
      </p:sp>
    </p:spTree>
    <p:extLst>
      <p:ext uri="{BB962C8B-B14F-4D97-AF65-F5344CB8AC3E}">
        <p14:creationId xmlns="" xmlns:p14="http://schemas.microsoft.com/office/powerpoint/2010/main" val="253856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/>
              <a:t>2. Атомы в молекулах соединяются друг с другом в определённой последовательности согласно их валентности: С (</a:t>
            </a:r>
            <a:r>
              <a:rPr lang="en-US" dirty="0" smtClean="0"/>
              <a:t>IV</a:t>
            </a:r>
            <a:r>
              <a:rPr lang="ru-RU" dirty="0" smtClean="0"/>
              <a:t>)</a:t>
            </a:r>
            <a:r>
              <a:rPr lang="en-US" dirty="0" smtClean="0"/>
              <a:t>, H (I), O (II)</a:t>
            </a:r>
            <a:r>
              <a:rPr lang="ru-RU" dirty="0" smtClean="0"/>
              <a:t>.     </a:t>
            </a:r>
          </a:p>
          <a:p>
            <a:pPr marL="0" indent="0">
              <a:buNone/>
            </a:pPr>
            <a:r>
              <a:rPr lang="ru-RU" dirty="0" smtClean="0"/>
              <a:t>                                 Н        Н</a:t>
            </a:r>
          </a:p>
          <a:p>
            <a:pPr marL="0" indent="0">
              <a:buNone/>
            </a:pPr>
            <a:r>
              <a:rPr lang="ru-RU" dirty="0" smtClean="0"/>
              <a:t>                               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Н – С - О –С-Н</a:t>
            </a:r>
          </a:p>
          <a:p>
            <a:pPr marL="0" indent="0">
              <a:buNone/>
            </a:pPr>
            <a:r>
              <a:rPr lang="ru-RU" dirty="0" smtClean="0"/>
              <a:t>                                </a:t>
            </a:r>
          </a:p>
          <a:p>
            <a:pPr marL="0" indent="0">
              <a:buNone/>
            </a:pPr>
            <a:r>
              <a:rPr lang="ru-RU" dirty="0" smtClean="0"/>
              <a:t>                                Н          Н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Полная структурная </a:t>
            </a:r>
            <a:r>
              <a:rPr lang="ru-RU" dirty="0" smtClean="0"/>
              <a:t>формула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		Сокращённая структурная </a:t>
            </a:r>
            <a:r>
              <a:rPr lang="ru-RU" dirty="0" smtClean="0"/>
              <a:t>формула</a:t>
            </a:r>
          </a:p>
          <a:p>
            <a:pPr marL="0" indent="0">
              <a:buNone/>
            </a:pPr>
            <a:r>
              <a:rPr lang="ru-RU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                                                СН</a:t>
            </a:r>
            <a:r>
              <a:rPr lang="ru-RU" baseline="-25000" dirty="0" smtClean="0">
                <a:effectLst/>
                <a:latin typeface="Times New Roman"/>
                <a:ea typeface="Calibri"/>
                <a:cs typeface="Times New Roman"/>
              </a:rPr>
              <a:t>3 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–О –СН</a:t>
            </a:r>
            <a:r>
              <a:rPr lang="ru-RU" baseline="-25000" dirty="0" smtClean="0">
                <a:effectLst/>
                <a:latin typeface="Times New Roman"/>
                <a:ea typeface="Calibri"/>
                <a:cs typeface="Times New Roman"/>
              </a:rPr>
              <a:t>3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Молекулярная формула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С</a:t>
            </a:r>
            <a:r>
              <a:rPr lang="ru-RU" baseline="-25000" dirty="0" smtClean="0">
                <a:latin typeface="Times New Roman"/>
                <a:ea typeface="Calibri"/>
                <a:cs typeface="Times New Roman"/>
              </a:rPr>
              <a:t>2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Н</a:t>
            </a:r>
            <a:r>
              <a:rPr lang="ru-RU" baseline="-25000" dirty="0" smtClean="0">
                <a:latin typeface="Times New Roman"/>
                <a:ea typeface="Calibri"/>
                <a:cs typeface="Times New Roman"/>
              </a:rPr>
              <a:t>6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О</a:t>
            </a:r>
            <a:endParaRPr lang="ru-RU" sz="2800" dirty="0">
              <a:ea typeface="Calibri"/>
              <a:cs typeface="Times New Roman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357554" y="3143248"/>
            <a:ext cx="0" cy="266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357554" y="221455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429124" y="307181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357686" y="221455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3856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245</TotalTime>
  <Words>206</Words>
  <Application>Microsoft Office PowerPoint</Application>
  <PresentationFormat>Экран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Введение в органическую химию  </vt:lpstr>
      <vt:lpstr> Основные положения</vt:lpstr>
      <vt:lpstr>Слайд 3</vt:lpstr>
      <vt:lpstr>Слайд 4</vt:lpstr>
      <vt:lpstr>Основные положения</vt:lpstr>
      <vt:lpstr>Основные положения</vt:lpstr>
      <vt:lpstr>          Теория химического строения органических соединений  (ТХС) (1861 год А. М. Бутлеров) </vt:lpstr>
      <vt:lpstr>Слайд 8</vt:lpstr>
      <vt:lpstr>Слайд 9</vt:lpstr>
      <vt:lpstr>Задание. 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U7</dc:creator>
  <cp:lastModifiedBy>KATYA</cp:lastModifiedBy>
  <cp:revision>25</cp:revision>
  <dcterms:created xsi:type="dcterms:W3CDTF">2018-05-06T07:06:58Z</dcterms:created>
  <dcterms:modified xsi:type="dcterms:W3CDTF">2020-05-13T13:19:05Z</dcterms:modified>
</cp:coreProperties>
</file>