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60" r:id="rId3"/>
    <p:sldId id="275" r:id="rId4"/>
    <p:sldId id="270" r:id="rId5"/>
    <p:sldId id="277" r:id="rId6"/>
    <p:sldId id="271" r:id="rId7"/>
    <p:sldId id="257" r:id="rId8"/>
    <p:sldId id="258" r:id="rId9"/>
    <p:sldId id="264" r:id="rId10"/>
    <p:sldId id="259" r:id="rId11"/>
    <p:sldId id="273" r:id="rId12"/>
    <p:sldId id="278" r:id="rId13"/>
    <p:sldId id="263" r:id="rId14"/>
    <p:sldId id="272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18C00-3C9C-4B0E-8F4A-F39B7401DFD5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B590-3E85-4234-A000-65D0D6374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63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8F104C-7EAD-430E-AE2E-704D0F849BDD}" type="slidenum">
              <a:rPr lang="ru-RU" sz="1200">
                <a:latin typeface="Times New Roman" pitchFamily="18" charset="0"/>
              </a:rPr>
              <a:pPr algn="r"/>
              <a:t>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Вступление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992B54A-A9A5-4216-9070-1F1F573BA2D1}" type="slidenum">
              <a:rPr lang="ru-RU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Вступление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F521CD5-30FA-487E-91CB-9DDB733BDA69}" type="slidenum">
              <a:rPr lang="ru-RU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Вступление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26B2F29-EA36-44D4-ABCF-C9C926DA438E}" type="slidenum">
              <a:rPr lang="ru-RU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Вступление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2C5D422-6B7C-449C-98EF-7634F88642FA}" type="slidenum">
              <a:rPr lang="ru-RU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Вступление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53324D2-51D6-45BD-8456-5BCCE661A0A8}" type="slidenum">
              <a:rPr lang="ru-RU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Вступление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8B1AEC-1673-446F-BC64-4BD941E47B54}" type="slidenum">
              <a:rPr lang="ru-RU" sz="1200">
                <a:latin typeface="Times New Roman" pitchFamily="18" charset="0"/>
              </a:rPr>
              <a:pPr algn="r"/>
              <a:t>10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Вступление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4503F20-4960-4D2E-823E-91C183DDC735}" type="slidenum">
              <a:rPr lang="ru-RU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4503F20-4960-4D2E-823E-91C183DDC735}" type="slidenum">
              <a:rPr lang="ru-RU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3B5626A-C3CE-4365-B44B-59CBCC3466E0}" type="slidenum">
              <a:rPr lang="ru-RU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Вступление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9001-BE4A-4CCD-8F7F-84E3B4541E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E67-8A52-4D8E-BEC1-A03AB1415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9001-BE4A-4CCD-8F7F-84E3B4541E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E67-8A52-4D8E-BEC1-A03AB1415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9001-BE4A-4CCD-8F7F-84E3B4541E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E67-8A52-4D8E-BEC1-A03AB1415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9001-BE4A-4CCD-8F7F-84E3B4541E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E67-8A52-4D8E-BEC1-A03AB1415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9001-BE4A-4CCD-8F7F-84E3B4541E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E67-8A52-4D8E-BEC1-A03AB1415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9001-BE4A-4CCD-8F7F-84E3B4541E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E67-8A52-4D8E-BEC1-A03AB1415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9001-BE4A-4CCD-8F7F-84E3B4541E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E67-8A52-4D8E-BEC1-A03AB1415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9001-BE4A-4CCD-8F7F-84E3B4541E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E67-8A52-4D8E-BEC1-A03AB1415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9001-BE4A-4CCD-8F7F-84E3B4541E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E67-8A52-4D8E-BEC1-A03AB1415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9001-BE4A-4CCD-8F7F-84E3B4541E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E67-8A52-4D8E-BEC1-A03AB1415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9001-BE4A-4CCD-8F7F-84E3B4541E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E67-8A52-4D8E-BEC1-A03AB1415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9001-BE4A-4CCD-8F7F-84E3B4541E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81E67-8A52-4D8E-BEC1-A03AB1415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86;&#1085;&#1082;&#1091;&#1088;&#1089;%20&#1055;&#1088;&#1077;&#1079;&#1077;&#1085;&#1090;&#1072;&#1094;&#1080;&#1103;%20&#1082;%20&#1091;&#1088;&#1086;&#1082;&#1091;\&#1055;&#1088;&#1077;&#1079;&#1077;&#1085;&#1090;&#1072;&#1094;&#1080;&#1103;\paul_mauriat_-_el_bimbo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1451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Вспомните с прошлого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026029"/>
          </a:xfrm>
        </p:spPr>
        <p:txBody>
          <a:bodyPr>
            <a:normAutofit/>
          </a:bodyPr>
          <a:lstStyle/>
          <a:p>
            <a:r>
              <a:rPr lang="ru-RU" b="1" dirty="0" smtClean="0"/>
              <a:t>Изомеры</a:t>
            </a:r>
            <a:r>
              <a:rPr lang="ru-RU" dirty="0" smtClean="0"/>
              <a:t> – это вещества, имеющие одинаковый качественный и количественный состав, но разное строение.</a:t>
            </a:r>
          </a:p>
          <a:p>
            <a:r>
              <a:rPr lang="ru-RU" b="1" dirty="0" smtClean="0"/>
              <a:t>Гомологи </a:t>
            </a:r>
            <a:r>
              <a:rPr lang="ru-RU" dirty="0" smtClean="0"/>
              <a:t>– это вещества, имеющие одинаковое строение, но отличающиеся на одну или несколько групп – </a:t>
            </a:r>
            <a:r>
              <a:rPr lang="ru-RU" b="1" dirty="0" smtClean="0"/>
              <a:t>СН2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611188" y="5053013"/>
            <a:ext cx="81375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Метан и этан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содержатся в атмосфере планет Солнечной системы: на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Юпитере, Сатурне, Уране, Нептуне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Кроме того, метан найден в хвосте кометы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Хиякутаке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в метеоритах.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3063" y="115888"/>
            <a:ext cx="8510587" cy="865187"/>
          </a:xfrm>
          <a:noFill/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 КОСМОСЕ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76313"/>
            <a:ext cx="35179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950" y="1952625"/>
            <a:ext cx="3873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f.ppt-online.org/files/slide/t/txaAjzIk0yu4YOHceqirCl6KF7ZJG3d9nhUREWmTB/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96" y="-19605"/>
            <a:ext cx="9182096" cy="6877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Таблицу, на слайде выше нужно будет выучить. Эта таблица - основа органики. Весь 10 класс она нам будет нужна. Учим название </a:t>
            </a:r>
            <a:r>
              <a:rPr lang="ru-RU" dirty="0" err="1" smtClean="0"/>
              <a:t>алкана</a:t>
            </a:r>
            <a:r>
              <a:rPr lang="ru-RU" dirty="0" smtClean="0"/>
              <a:t> и его формулу. То есть вы должны знать, что если в молекуле один атом углерода это метан,  2 атома – этан и т.д. Название радикала отличается только суффиксом –ил.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72" y="428604"/>
            <a:ext cx="2857504" cy="42862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510587" cy="1008062"/>
          </a:xfrm>
          <a:noFill/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ФИЗИЧЕСКИЕ  СВОЙСТВА  АЛКАНОВ </a:t>
            </a:r>
            <a:r>
              <a:rPr lang="ru-RU" sz="28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u="sng" dirty="0" smtClean="0">
              <a:effectLst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20" y="1071546"/>
            <a:ext cx="482603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От С</a:t>
            </a:r>
            <a:r>
              <a:rPr lang="ru-RU" sz="2000" dirty="0" smtClean="0">
                <a:solidFill>
                  <a:srgbClr val="7030A0"/>
                </a:solidFill>
              </a:rPr>
              <a:t>1</a:t>
            </a:r>
            <a:r>
              <a:rPr lang="ru-RU" sz="2800" dirty="0" smtClean="0">
                <a:solidFill>
                  <a:srgbClr val="7030A0"/>
                </a:solidFill>
              </a:rPr>
              <a:t> до С</a:t>
            </a:r>
            <a:r>
              <a:rPr lang="ru-RU" sz="2000" dirty="0" smtClean="0">
                <a:solidFill>
                  <a:srgbClr val="7030A0"/>
                </a:solidFill>
              </a:rPr>
              <a:t>4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/>
              <a:t>– горючие, бесцветные, </a:t>
            </a:r>
            <a:r>
              <a:rPr lang="ru-RU" sz="2800" dirty="0" err="1" smtClean="0"/>
              <a:t>плохорастовримые</a:t>
            </a:r>
            <a:r>
              <a:rPr lang="ru-RU" sz="2800" dirty="0" smtClean="0"/>
              <a:t> газы. Ядовиты!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От С</a:t>
            </a:r>
            <a:r>
              <a:rPr lang="ru-RU" sz="2000" dirty="0" smtClean="0">
                <a:solidFill>
                  <a:srgbClr val="7030A0"/>
                </a:solidFill>
              </a:rPr>
              <a:t>5</a:t>
            </a:r>
            <a:r>
              <a:rPr lang="ru-RU" sz="2800" dirty="0" smtClean="0">
                <a:solidFill>
                  <a:srgbClr val="7030A0"/>
                </a:solidFill>
              </a:rPr>
              <a:t> до С</a:t>
            </a:r>
            <a:r>
              <a:rPr lang="ru-RU" sz="2000" dirty="0" smtClean="0">
                <a:solidFill>
                  <a:srgbClr val="7030A0"/>
                </a:solidFill>
              </a:rPr>
              <a:t>15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/>
              <a:t>– бесцветные , нерастворимые жидкости. Легче воды.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От С</a:t>
            </a:r>
            <a:r>
              <a:rPr lang="ru-RU" sz="2000" dirty="0" smtClean="0">
                <a:solidFill>
                  <a:srgbClr val="7030A0"/>
                </a:solidFill>
              </a:rPr>
              <a:t>17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выше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твердые вещества белого цвета, нерастворимы в воде, легче воды, на воздухе горят. Не ядовиты.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386004"/>
            <a:ext cx="3286148" cy="22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510587" cy="1008062"/>
          </a:xfrm>
          <a:noFill/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ХИМИЧЕСКИЕ  СВОЙСТВА  АЛКАНОВ </a:t>
            </a:r>
            <a:r>
              <a:rPr lang="ru-RU" sz="28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u="sng" dirty="0" smtClean="0">
              <a:effectLst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58" y="1000108"/>
            <a:ext cx="77867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Галогенирование (взаимодействие с галогенами)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500174"/>
            <a:ext cx="6433830" cy="1143008"/>
          </a:xfrm>
          <a:prstGeom prst="rect">
            <a:avLst/>
          </a:prstGeom>
        </p:spPr>
      </p:pic>
      <p:pic>
        <p:nvPicPr>
          <p:cNvPr id="9" name="Рисунок 8" descr="slide_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3" y="3643314"/>
            <a:ext cx="4714907" cy="3146083"/>
          </a:xfrm>
          <a:prstGeom prst="rect">
            <a:avLst/>
          </a:prstGeom>
        </p:spPr>
      </p:pic>
      <p:sp>
        <p:nvSpPr>
          <p:cNvPr id="11" name="Правая круглая скобка 10"/>
          <p:cNvSpPr/>
          <p:nvPr/>
        </p:nvSpPr>
        <p:spPr>
          <a:xfrm>
            <a:off x="6357950" y="3643314"/>
            <a:ext cx="214314" cy="3071834"/>
          </a:xfrm>
          <a:prstGeom prst="rightBracket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643702" y="4071942"/>
            <a:ext cx="2473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Хлорирование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447675" y="5229225"/>
            <a:ext cx="8496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Алканы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являются главным источником органического химического сырья  для промышленности.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10588" cy="968375"/>
          </a:xfrm>
          <a:noFill/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ИСПОЛЬЗОВАНИЕ АЛКАНОВ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68413"/>
            <a:ext cx="417671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263650"/>
            <a:ext cx="408463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ChangeArrowheads="1"/>
          </p:cNvSpPr>
          <p:nvPr/>
        </p:nvSpPr>
        <p:spPr bwMode="auto">
          <a:xfrm>
            <a:off x="3132138" y="3594100"/>
            <a:ext cx="2616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народном хозяйстве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алканы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являются основным энергетическим ресурсом .</a:t>
            </a:r>
          </a:p>
        </p:txBody>
      </p:sp>
      <p:pic>
        <p:nvPicPr>
          <p:cNvPr id="20483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8338" y="3565525"/>
            <a:ext cx="321627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1122363"/>
            <a:ext cx="15716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8" y="3565525"/>
            <a:ext cx="30035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10588" cy="968375"/>
          </a:xfrm>
          <a:noFill/>
        </p:spPr>
        <p:txBody>
          <a:bodyPr/>
          <a:lstStyle/>
          <a:p>
            <a:pPr eaLnBrk="1" hangingPunct="1"/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ИСПОЛЬЗОВАНИЕ  АЛКАНОВ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8" y="1122363"/>
            <a:ext cx="31480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8338" y="1122363"/>
            <a:ext cx="333375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269875" y="127000"/>
            <a:ext cx="831215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СРЕДИ  ПЕРЕЧИСЛЕННЫХ  ВЕЩЕСТВ ВЫБЕРИТЕ  ГОМОЛОГИ</a:t>
            </a:r>
          </a:p>
          <a:p>
            <a:pPr algn="ctr"/>
            <a:endParaRPr lang="ru-RU" sz="2400" b="1" dirty="0">
              <a:solidFill>
                <a:srgbClr val="000000"/>
              </a:solidFill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а) </a:t>
            </a:r>
            <a:r>
              <a:rPr lang="ru-RU" sz="2400" b="1" dirty="0"/>
              <a:t>СН</a:t>
            </a:r>
            <a:r>
              <a:rPr lang="ru-RU" b="1" dirty="0"/>
              <a:t>3</a:t>
            </a:r>
            <a:r>
              <a:rPr lang="ru-RU" sz="2400" b="1" dirty="0"/>
              <a:t> – СН – СН</a:t>
            </a:r>
            <a:r>
              <a:rPr lang="ru-RU" b="1" dirty="0"/>
              <a:t>2</a:t>
            </a:r>
            <a:r>
              <a:rPr lang="ru-RU" sz="2400" b="1" dirty="0"/>
              <a:t> – СН</a:t>
            </a:r>
            <a:r>
              <a:rPr lang="ru-RU" b="1" dirty="0"/>
              <a:t>2</a:t>
            </a:r>
            <a:r>
              <a:rPr lang="ru-RU" sz="2400" b="1" dirty="0"/>
              <a:t>– </a:t>
            </a:r>
            <a:r>
              <a:rPr lang="ru-RU" sz="2400" b="1" dirty="0" smtClean="0"/>
              <a:t>СН</a:t>
            </a:r>
            <a:r>
              <a:rPr lang="ru-RU" b="1" dirty="0" smtClean="0"/>
              <a:t>3</a:t>
            </a:r>
            <a:r>
              <a:rPr lang="ru-RU" sz="2400" b="1" dirty="0" smtClean="0"/>
              <a:t>         </a:t>
            </a:r>
            <a:r>
              <a:rPr lang="ru-RU" sz="2400" b="1" dirty="0" smtClean="0">
                <a:solidFill>
                  <a:srgbClr val="7030A0"/>
                </a:solidFill>
              </a:rPr>
              <a:t>б) </a:t>
            </a:r>
            <a:r>
              <a:rPr lang="ru-RU" sz="2400" b="1" dirty="0" smtClean="0"/>
              <a:t>СН</a:t>
            </a:r>
            <a:r>
              <a:rPr lang="ru-RU" b="1" dirty="0" smtClean="0"/>
              <a:t>3</a:t>
            </a:r>
            <a:r>
              <a:rPr lang="ru-RU" sz="2400" b="1" dirty="0" smtClean="0"/>
              <a:t> – СН</a:t>
            </a:r>
            <a:r>
              <a:rPr lang="ru-RU" b="1" dirty="0" smtClean="0"/>
              <a:t>2</a:t>
            </a:r>
            <a:r>
              <a:rPr lang="ru-RU" sz="2400" b="1" dirty="0" smtClean="0"/>
              <a:t> – СН</a:t>
            </a:r>
            <a:r>
              <a:rPr lang="ru-RU" b="1" dirty="0" smtClean="0"/>
              <a:t>2</a:t>
            </a:r>
            <a:r>
              <a:rPr lang="ru-RU" sz="2400" b="1" dirty="0" smtClean="0"/>
              <a:t> – СН</a:t>
            </a:r>
            <a:r>
              <a:rPr lang="ru-RU" b="1" dirty="0" smtClean="0"/>
              <a:t>3</a:t>
            </a:r>
            <a:endParaRPr lang="ru-RU" sz="2400" b="1" dirty="0"/>
          </a:p>
          <a:p>
            <a:r>
              <a:rPr lang="ru-RU" sz="2400" b="1" dirty="0"/>
              <a:t>                    </a:t>
            </a:r>
            <a:r>
              <a:rPr lang="ru-RU" sz="2400" b="1" dirty="0" smtClean="0"/>
              <a:t>  </a:t>
            </a:r>
            <a:r>
              <a:rPr lang="en-US" sz="2400" b="1" dirty="0" smtClean="0"/>
              <a:t>I</a:t>
            </a:r>
            <a:endParaRPr lang="en-US" sz="2400" b="1" dirty="0"/>
          </a:p>
          <a:p>
            <a:r>
              <a:rPr lang="ru-RU" sz="2400" b="1" dirty="0"/>
              <a:t>                    </a:t>
            </a:r>
            <a:r>
              <a:rPr lang="ru-RU" sz="2400" b="1" dirty="0" smtClean="0"/>
              <a:t> СН</a:t>
            </a:r>
            <a:r>
              <a:rPr lang="ru-RU" b="1" dirty="0" smtClean="0"/>
              <a:t>3</a:t>
            </a:r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в) </a:t>
            </a:r>
            <a:r>
              <a:rPr lang="ru-RU" sz="2400" b="1" dirty="0"/>
              <a:t>СН</a:t>
            </a:r>
            <a:r>
              <a:rPr lang="ru-RU" b="1" dirty="0"/>
              <a:t>3 </a:t>
            </a:r>
            <a:r>
              <a:rPr lang="ru-RU" sz="2400" b="1" dirty="0"/>
              <a:t>– СН</a:t>
            </a:r>
            <a:r>
              <a:rPr lang="ru-RU" b="1" dirty="0"/>
              <a:t>2</a:t>
            </a:r>
            <a:r>
              <a:rPr lang="ru-RU" sz="2400" b="1" dirty="0"/>
              <a:t> – СН</a:t>
            </a:r>
            <a:r>
              <a:rPr lang="ru-RU" b="1" dirty="0"/>
              <a:t>2</a:t>
            </a:r>
            <a:r>
              <a:rPr lang="ru-RU" sz="2400" b="1" dirty="0"/>
              <a:t> – СН</a:t>
            </a:r>
            <a:r>
              <a:rPr lang="ru-RU" b="1" dirty="0"/>
              <a:t>2</a:t>
            </a:r>
            <a:r>
              <a:rPr lang="ru-RU" sz="2400" b="1" dirty="0"/>
              <a:t> – СН</a:t>
            </a:r>
            <a:r>
              <a:rPr lang="ru-RU" b="1" dirty="0"/>
              <a:t>3</a:t>
            </a:r>
            <a:r>
              <a:rPr lang="ru-RU" sz="2400" b="1" dirty="0"/>
              <a:t>           </a:t>
            </a:r>
            <a:r>
              <a:rPr lang="ru-RU" sz="2400" b="1" dirty="0">
                <a:solidFill>
                  <a:srgbClr val="7030A0"/>
                </a:solidFill>
              </a:rPr>
              <a:t>г) </a:t>
            </a:r>
            <a:r>
              <a:rPr lang="ru-RU" sz="2400" b="1" dirty="0"/>
              <a:t>СН</a:t>
            </a:r>
            <a:r>
              <a:rPr lang="ru-RU" b="1" dirty="0"/>
              <a:t>3</a:t>
            </a:r>
            <a:r>
              <a:rPr lang="ru-RU" sz="2400" b="1" dirty="0"/>
              <a:t> – СН – СН – СН</a:t>
            </a:r>
            <a:r>
              <a:rPr lang="ru-RU" b="1" dirty="0"/>
              <a:t>3</a:t>
            </a:r>
            <a:endParaRPr lang="ru-RU" sz="2400" b="1" dirty="0"/>
          </a:p>
          <a:p>
            <a:r>
              <a:rPr lang="ru-RU" sz="2400" b="1" dirty="0"/>
              <a:t>                                                                                        </a:t>
            </a:r>
            <a:r>
              <a:rPr lang="ru-RU" sz="2400" b="1" dirty="0" smtClean="0"/>
              <a:t> </a:t>
            </a:r>
            <a:r>
              <a:rPr lang="en-US" sz="2400" b="1" dirty="0"/>
              <a:t>I</a:t>
            </a:r>
            <a:r>
              <a:rPr lang="ru-RU" sz="2400" b="1" dirty="0"/>
              <a:t>        </a:t>
            </a:r>
            <a:r>
              <a:rPr lang="en-US" sz="2400" b="1" dirty="0"/>
              <a:t>I</a:t>
            </a:r>
            <a:r>
              <a:rPr lang="ru-RU" sz="2400" b="1" dirty="0"/>
              <a:t>        </a:t>
            </a:r>
          </a:p>
          <a:p>
            <a:pPr algn="ctr"/>
            <a:r>
              <a:rPr lang="ru-RU" sz="2400" b="1" dirty="0"/>
              <a:t>                                                               </a:t>
            </a:r>
            <a:r>
              <a:rPr lang="ru-RU" sz="2400" b="1" dirty="0" smtClean="0"/>
              <a:t>           СН</a:t>
            </a:r>
            <a:r>
              <a:rPr lang="ru-RU" b="1" dirty="0" smtClean="0"/>
              <a:t>3</a:t>
            </a:r>
            <a:r>
              <a:rPr lang="ru-RU" sz="2400" b="1" dirty="0" smtClean="0"/>
              <a:t>  </a:t>
            </a:r>
            <a:r>
              <a:rPr lang="ru-RU" sz="2400" b="1" dirty="0"/>
              <a:t>СН</a:t>
            </a:r>
            <a:r>
              <a:rPr lang="ru-RU" b="1" dirty="0"/>
              <a:t>3</a:t>
            </a:r>
            <a:endParaRPr lang="ru-RU" sz="2400" b="1" dirty="0"/>
          </a:p>
          <a:p>
            <a:pPr algn="ctr"/>
            <a:endParaRPr lang="ru-RU" sz="2400" b="1" dirty="0"/>
          </a:p>
          <a:p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д</a:t>
            </a:r>
            <a:r>
              <a:rPr lang="ru-RU" sz="2400" b="1" dirty="0">
                <a:solidFill>
                  <a:srgbClr val="7030A0"/>
                </a:solidFill>
              </a:rPr>
              <a:t>) </a:t>
            </a:r>
            <a:r>
              <a:rPr lang="ru-RU" sz="2400" b="1" dirty="0"/>
              <a:t>СН</a:t>
            </a:r>
            <a:r>
              <a:rPr lang="ru-RU" b="1" dirty="0"/>
              <a:t>3</a:t>
            </a:r>
            <a:r>
              <a:rPr lang="ru-RU" sz="2400" b="1" dirty="0"/>
              <a:t> – СН –  </a:t>
            </a:r>
            <a:r>
              <a:rPr lang="ru-RU" sz="2400" b="1" dirty="0" smtClean="0"/>
              <a:t>СН</a:t>
            </a:r>
            <a:r>
              <a:rPr lang="ru-RU" b="1" dirty="0" smtClean="0"/>
              <a:t>3</a:t>
            </a:r>
            <a:r>
              <a:rPr lang="ru-RU" sz="2400" b="1" dirty="0" smtClean="0"/>
              <a:t>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 е) </a:t>
            </a:r>
            <a:r>
              <a:rPr lang="ru-RU" sz="2400" b="1" dirty="0" smtClean="0"/>
              <a:t>СН</a:t>
            </a:r>
            <a:r>
              <a:rPr lang="ru-RU" b="1" dirty="0" smtClean="0"/>
              <a:t>3</a:t>
            </a:r>
            <a:r>
              <a:rPr lang="ru-RU" sz="2400" b="1" dirty="0" smtClean="0"/>
              <a:t> – СН – СН – СН</a:t>
            </a:r>
            <a:r>
              <a:rPr lang="ru-RU" b="1" dirty="0" smtClean="0"/>
              <a:t>2</a:t>
            </a:r>
            <a:r>
              <a:rPr lang="ru-RU" sz="2400" b="1" dirty="0" smtClean="0"/>
              <a:t> – СН</a:t>
            </a:r>
            <a:r>
              <a:rPr lang="ru-RU" b="1" dirty="0" smtClean="0"/>
              <a:t>3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r>
              <a:rPr lang="ru-RU" sz="2400" b="1" dirty="0"/>
              <a:t>               </a:t>
            </a:r>
            <a:r>
              <a:rPr lang="ru-RU" sz="2400" b="1" dirty="0" smtClean="0"/>
              <a:t>   </a:t>
            </a:r>
            <a:r>
              <a:rPr lang="en-US" sz="2400" b="1" dirty="0" smtClean="0"/>
              <a:t>I</a:t>
            </a:r>
            <a:r>
              <a:rPr lang="ru-RU" sz="2400" b="1" dirty="0" smtClean="0"/>
              <a:t>                                                             </a:t>
            </a:r>
            <a:r>
              <a:rPr lang="en-US" sz="2400" b="1" dirty="0" smtClean="0"/>
              <a:t>I</a:t>
            </a:r>
            <a:r>
              <a:rPr lang="ru-RU" sz="2400" b="1" dirty="0" smtClean="0"/>
              <a:t>        </a:t>
            </a:r>
            <a:r>
              <a:rPr lang="en-US" sz="2400" b="1" dirty="0" smtClean="0"/>
              <a:t>I</a:t>
            </a:r>
            <a:endParaRPr lang="en-US" sz="2400" b="1" dirty="0"/>
          </a:p>
          <a:p>
            <a:r>
              <a:rPr lang="ru-RU" sz="2400" b="1" dirty="0"/>
              <a:t>              </a:t>
            </a:r>
            <a:r>
              <a:rPr lang="ru-RU" sz="2400" b="1" dirty="0" smtClean="0"/>
              <a:t>   СН</a:t>
            </a:r>
            <a:r>
              <a:rPr lang="ru-RU" b="1" dirty="0" smtClean="0"/>
              <a:t>3</a:t>
            </a:r>
            <a:r>
              <a:rPr lang="ru-RU" sz="2400" b="1" dirty="0" smtClean="0"/>
              <a:t>                                                       СН</a:t>
            </a:r>
            <a:r>
              <a:rPr lang="ru-RU" b="1" dirty="0" smtClean="0"/>
              <a:t>3</a:t>
            </a:r>
            <a:r>
              <a:rPr lang="ru-RU" sz="2400" b="1" dirty="0" smtClean="0"/>
              <a:t>  СН</a:t>
            </a:r>
            <a:r>
              <a:rPr lang="ru-RU" b="1" dirty="0" smtClean="0"/>
              <a:t>3</a:t>
            </a:r>
            <a:endParaRPr lang="ru-RU" sz="2400" b="1" dirty="0" smtClean="0"/>
          </a:p>
          <a:p>
            <a:endParaRPr lang="en-US" sz="2000" dirty="0" smtClean="0"/>
          </a:p>
          <a:p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а,д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б,в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г, 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250825" y="946150"/>
            <a:ext cx="871378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dirty="0"/>
          </a:p>
          <a:p>
            <a:r>
              <a:rPr lang="ru-RU" sz="2400" b="1" dirty="0" smtClean="0"/>
              <a:t>  а</a:t>
            </a:r>
            <a:r>
              <a:rPr lang="ru-RU" sz="2400" b="1" dirty="0"/>
              <a:t>) СН</a:t>
            </a:r>
            <a:r>
              <a:rPr lang="ru-RU" b="1" dirty="0"/>
              <a:t>3</a:t>
            </a:r>
            <a:r>
              <a:rPr lang="ru-RU" sz="2400" b="1" dirty="0"/>
              <a:t>–СН</a:t>
            </a:r>
            <a:r>
              <a:rPr lang="ru-RU" b="1" dirty="0"/>
              <a:t>2</a:t>
            </a:r>
            <a:r>
              <a:rPr lang="ru-RU" sz="2400" b="1" dirty="0"/>
              <a:t>–СН–СН</a:t>
            </a:r>
            <a:r>
              <a:rPr lang="ru-RU" b="1" dirty="0"/>
              <a:t>3</a:t>
            </a:r>
            <a:r>
              <a:rPr lang="ru-RU" sz="2400" b="1" dirty="0"/>
              <a:t>           б) СН</a:t>
            </a:r>
            <a:r>
              <a:rPr lang="ru-RU" b="1" dirty="0"/>
              <a:t>3</a:t>
            </a:r>
            <a:r>
              <a:rPr lang="ru-RU" sz="2400" b="1" dirty="0"/>
              <a:t>–СН–СН</a:t>
            </a:r>
            <a:r>
              <a:rPr lang="ru-RU" b="1" dirty="0"/>
              <a:t>3</a:t>
            </a:r>
            <a:r>
              <a:rPr lang="ru-RU" sz="2400" b="1" dirty="0"/>
              <a:t>                в)        СН</a:t>
            </a:r>
            <a:r>
              <a:rPr lang="ru-RU" b="1" dirty="0"/>
              <a:t>3</a:t>
            </a:r>
            <a:r>
              <a:rPr lang="ru-RU" sz="2400" b="1" dirty="0"/>
              <a:t>                       </a:t>
            </a:r>
          </a:p>
          <a:p>
            <a:r>
              <a:rPr lang="ru-RU" sz="2400" b="1" dirty="0"/>
              <a:t>                       </a:t>
            </a:r>
            <a:r>
              <a:rPr lang="ru-RU" sz="2400" b="1" dirty="0" smtClean="0"/>
              <a:t>   </a:t>
            </a:r>
            <a:r>
              <a:rPr lang="en-US" sz="2400" b="1" dirty="0" smtClean="0"/>
              <a:t>I</a:t>
            </a:r>
            <a:r>
              <a:rPr lang="ru-RU" sz="2400" b="1" dirty="0" smtClean="0"/>
              <a:t>                                       </a:t>
            </a:r>
            <a:r>
              <a:rPr lang="en-US" sz="2400" b="1" dirty="0"/>
              <a:t>I</a:t>
            </a:r>
            <a:r>
              <a:rPr lang="ru-RU" sz="2400" b="1" dirty="0"/>
              <a:t>                                      </a:t>
            </a:r>
            <a:r>
              <a:rPr lang="ru-RU" sz="2400" b="1" dirty="0" smtClean="0"/>
              <a:t> </a:t>
            </a:r>
            <a:r>
              <a:rPr lang="en-US" sz="2400" b="1" dirty="0"/>
              <a:t>I</a:t>
            </a:r>
          </a:p>
          <a:p>
            <a:r>
              <a:rPr lang="ru-RU" sz="2400" b="1" dirty="0"/>
              <a:t>                     </a:t>
            </a:r>
            <a:r>
              <a:rPr lang="ru-RU" sz="2400" b="1" dirty="0" smtClean="0"/>
              <a:t>   </a:t>
            </a:r>
            <a:r>
              <a:rPr lang="ru-RU" sz="2400" b="1" dirty="0"/>
              <a:t>СН</a:t>
            </a:r>
            <a:r>
              <a:rPr lang="ru-RU" b="1" dirty="0"/>
              <a:t>3 </a:t>
            </a:r>
            <a:r>
              <a:rPr lang="ru-RU" sz="2400" b="1" dirty="0"/>
              <a:t>                               </a:t>
            </a:r>
            <a:r>
              <a:rPr lang="ru-RU" sz="2400" b="1" dirty="0" smtClean="0"/>
              <a:t>  </a:t>
            </a:r>
            <a:r>
              <a:rPr lang="ru-RU" sz="2400" b="1" dirty="0"/>
              <a:t>СН</a:t>
            </a:r>
            <a:r>
              <a:rPr lang="ru-RU" b="1" dirty="0"/>
              <a:t>3</a:t>
            </a:r>
            <a:r>
              <a:rPr lang="ru-RU" sz="2400" b="1" dirty="0"/>
              <a:t>                      </a:t>
            </a:r>
            <a:r>
              <a:rPr lang="ru-RU" sz="2400" b="1" dirty="0" smtClean="0"/>
              <a:t>   </a:t>
            </a:r>
            <a:r>
              <a:rPr lang="ru-RU" sz="2400" b="1" dirty="0"/>
              <a:t>СН</a:t>
            </a:r>
            <a:r>
              <a:rPr lang="ru-RU" b="1" dirty="0"/>
              <a:t>3</a:t>
            </a:r>
            <a:r>
              <a:rPr lang="ru-RU" sz="2400" b="1" dirty="0"/>
              <a:t>–С–СН</a:t>
            </a:r>
            <a:r>
              <a:rPr lang="ru-RU" b="1" dirty="0"/>
              <a:t>3</a:t>
            </a:r>
            <a:endParaRPr lang="ru-RU" sz="2400" b="1" dirty="0"/>
          </a:p>
          <a:p>
            <a:pPr algn="ctr"/>
            <a:r>
              <a:rPr lang="ru-RU" sz="2400" b="1" dirty="0"/>
              <a:t>                                                                             </a:t>
            </a:r>
            <a:r>
              <a:rPr lang="ru-RU" sz="2400" b="1" dirty="0" smtClean="0"/>
              <a:t>            </a:t>
            </a:r>
            <a:r>
              <a:rPr lang="en-US" sz="2400" b="1" dirty="0" smtClean="0"/>
              <a:t>I</a:t>
            </a:r>
            <a:endParaRPr lang="en-US" sz="2400" b="1" dirty="0"/>
          </a:p>
          <a:p>
            <a:pPr algn="ctr"/>
            <a:r>
              <a:rPr lang="ru-RU" sz="2400" b="1" dirty="0"/>
              <a:t>                                                                                   </a:t>
            </a:r>
            <a:r>
              <a:rPr lang="ru-RU" sz="2400" b="1" dirty="0" smtClean="0"/>
              <a:t>          </a:t>
            </a:r>
            <a:r>
              <a:rPr lang="ru-RU" sz="2400" b="1" dirty="0"/>
              <a:t>СН</a:t>
            </a:r>
            <a:r>
              <a:rPr lang="ru-RU" b="1" dirty="0"/>
              <a:t>3</a:t>
            </a:r>
            <a:endParaRPr lang="ru-RU" sz="2400" b="1" dirty="0"/>
          </a:p>
          <a:p>
            <a:r>
              <a:rPr lang="ru-RU" sz="2400" b="1" dirty="0" smtClean="0"/>
              <a:t>                                                              </a:t>
            </a:r>
            <a:endParaRPr lang="ru-RU" sz="2400" b="1" dirty="0"/>
          </a:p>
          <a:p>
            <a:r>
              <a:rPr lang="ru-RU" sz="2400" b="1" dirty="0" smtClean="0"/>
              <a:t>г) СН</a:t>
            </a:r>
            <a:r>
              <a:rPr lang="ru-RU" b="1" dirty="0" smtClean="0"/>
              <a:t>3</a:t>
            </a:r>
            <a:r>
              <a:rPr lang="ru-RU" sz="2400" b="1" dirty="0" smtClean="0"/>
              <a:t>–СН</a:t>
            </a:r>
            <a:r>
              <a:rPr lang="ru-RU" b="1" dirty="0" smtClean="0"/>
              <a:t>2</a:t>
            </a:r>
            <a:r>
              <a:rPr lang="ru-RU" sz="2400" b="1" dirty="0" smtClean="0"/>
              <a:t>–СН</a:t>
            </a:r>
            <a:r>
              <a:rPr lang="ru-RU" b="1" dirty="0" smtClean="0"/>
              <a:t>2</a:t>
            </a:r>
            <a:r>
              <a:rPr lang="ru-RU" sz="2400" b="1" dirty="0" smtClean="0"/>
              <a:t>–СН</a:t>
            </a:r>
            <a:r>
              <a:rPr lang="ru-RU" b="1" dirty="0" smtClean="0"/>
              <a:t>3</a:t>
            </a:r>
            <a:r>
              <a:rPr lang="ru-RU" sz="2400" b="1" dirty="0" smtClean="0"/>
              <a:t>                          </a:t>
            </a:r>
            <a:r>
              <a:rPr lang="ru-RU" sz="2400" b="1" dirty="0" err="1" smtClean="0"/>
              <a:t>д</a:t>
            </a:r>
            <a:r>
              <a:rPr lang="ru-RU" sz="2400" b="1" dirty="0" smtClean="0"/>
              <a:t>) СН</a:t>
            </a:r>
            <a:r>
              <a:rPr lang="ru-RU" b="1" dirty="0" smtClean="0"/>
              <a:t>3</a:t>
            </a:r>
            <a:r>
              <a:rPr lang="ru-RU" sz="2400" b="1" dirty="0" smtClean="0"/>
              <a:t>–СН</a:t>
            </a:r>
            <a:r>
              <a:rPr lang="ru-RU" b="1" dirty="0" smtClean="0"/>
              <a:t>2</a:t>
            </a:r>
            <a:r>
              <a:rPr lang="ru-RU" sz="2400" b="1" dirty="0" smtClean="0"/>
              <a:t>–СН</a:t>
            </a:r>
            <a:r>
              <a:rPr lang="ru-RU" b="1" dirty="0" smtClean="0"/>
              <a:t>2</a:t>
            </a:r>
            <a:r>
              <a:rPr lang="ru-RU" sz="2400" b="1" dirty="0" smtClean="0"/>
              <a:t>–СН</a:t>
            </a:r>
            <a:r>
              <a:rPr lang="ru-RU" b="1" dirty="0" smtClean="0"/>
              <a:t>2</a:t>
            </a:r>
            <a:r>
              <a:rPr lang="ru-RU" sz="2400" b="1" dirty="0" smtClean="0"/>
              <a:t>–СН</a:t>
            </a:r>
            <a:r>
              <a:rPr lang="ru-RU" b="1" dirty="0" smtClean="0"/>
              <a:t>3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r>
              <a:rPr lang="ru-RU" sz="2400" b="1" dirty="0" smtClean="0"/>
              <a:t>                                                                                   </a:t>
            </a:r>
            <a:endParaRPr lang="ru-RU" sz="2400" b="1" dirty="0"/>
          </a:p>
          <a:p>
            <a:r>
              <a:rPr lang="ru-RU" sz="2400" b="1" dirty="0" smtClean="0"/>
              <a:t>                                  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2425" y="260350"/>
            <a:ext cx="8510588" cy="609600"/>
          </a:xfrm>
          <a:noFill/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УКАЖИТЕ  ИЗОМЕРЫ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а,в,д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б,г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Углеводороды.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7200" b="1" dirty="0" err="1" smtClean="0">
                <a:solidFill>
                  <a:srgbClr val="FF0000"/>
                </a:solidFill>
              </a:rPr>
              <a:t>Алканы</a:t>
            </a:r>
            <a:r>
              <a:rPr lang="ru-RU" sz="7200" b="1" dirty="0" smtClean="0">
                <a:solidFill>
                  <a:srgbClr val="FF0000"/>
                </a:solidFill>
              </a:rPr>
              <a:t>.</a:t>
            </a:r>
            <a:endParaRPr lang="ru-RU" sz="7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0825" y="4797425"/>
            <a:ext cx="87137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МЕТАН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образуется в природе в результате разложения без доступа воздуха остатков растительных и животных организмов. </a:t>
            </a:r>
          </a:p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Может быть обнаружен в заболоченных водоемах.</a:t>
            </a:r>
          </a:p>
        </p:txBody>
      </p:sp>
      <p:pic>
        <p:nvPicPr>
          <p:cNvPr id="8195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12875"/>
            <a:ext cx="40338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412875"/>
            <a:ext cx="421322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8510588" cy="825500"/>
          </a:xfrm>
          <a:noFill/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АЛКАНЫ  В  ПРИРОДЕ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9388" y="1125538"/>
            <a:ext cx="7224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накапливается в каменноугольных шахтах,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содержится в природном газе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 попутных нефтяных газах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19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708275"/>
            <a:ext cx="23812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700213"/>
            <a:ext cx="41767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4437063"/>
            <a:ext cx="3000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860800"/>
            <a:ext cx="3313112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860800"/>
            <a:ext cx="3621087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2660650" y="1330325"/>
            <a:ext cx="37830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ЭТАН, ПРОПАН И БУТАН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входят в состав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природного и попутного нефтяного газов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АЛКАНЫ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содержатся в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нефти.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96863" y="260350"/>
            <a:ext cx="8510587" cy="968375"/>
          </a:xfrm>
          <a:noFill/>
        </p:spPr>
        <p:txBody>
          <a:bodyPr/>
          <a:lstStyle/>
          <a:p>
            <a:pPr eaLnBrk="1" hangingPunct="1"/>
            <a:endParaRPr lang="ru-RU" sz="3200" dirty="0" smtClean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41438"/>
            <a:ext cx="21923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7313" y="981075"/>
            <a:ext cx="25209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aul_mauriat_-_el_bimb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80425" y="3429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 numSld="6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366</Words>
  <Application>Microsoft Office PowerPoint</Application>
  <PresentationFormat>Экран (4:3)</PresentationFormat>
  <Paragraphs>84</Paragraphs>
  <Slides>16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Вспомните с прошлого урока:  </vt:lpstr>
      <vt:lpstr>Слайд 2</vt:lpstr>
      <vt:lpstr>Проверьте себя</vt:lpstr>
      <vt:lpstr>УКАЖИТЕ  ИЗОМЕРЫ</vt:lpstr>
      <vt:lpstr>Проверьте себя</vt:lpstr>
      <vt:lpstr>Углеводороды.</vt:lpstr>
      <vt:lpstr>АЛКАНЫ  В  ПРИРОДЕ</vt:lpstr>
      <vt:lpstr>Слайд 8</vt:lpstr>
      <vt:lpstr>Слайд 9</vt:lpstr>
      <vt:lpstr>В  КОСМОСЕ</vt:lpstr>
      <vt:lpstr>Слайд 11</vt:lpstr>
      <vt:lpstr>Слайд 12</vt:lpstr>
      <vt:lpstr>ФИЗИЧЕСКИЕ  СВОЙСТВА  АЛКАНОВ  </vt:lpstr>
      <vt:lpstr>ХИМИЧЕСКИЕ  СВОЙСТВА  АЛКАНОВ  </vt:lpstr>
      <vt:lpstr>ИСПОЛЬЗОВАНИЕ АЛКАНОВ</vt:lpstr>
      <vt:lpstr>ИСПОЛЬЗОВАНИЕ  АЛКАНОВ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Тоня</dc:creator>
  <cp:lastModifiedBy>KATYA</cp:lastModifiedBy>
  <cp:revision>11</cp:revision>
  <dcterms:created xsi:type="dcterms:W3CDTF">2017-04-21T19:47:26Z</dcterms:created>
  <dcterms:modified xsi:type="dcterms:W3CDTF">2020-05-19T13:04:49Z</dcterms:modified>
</cp:coreProperties>
</file>