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9" r:id="rId2"/>
    <p:sldId id="259" r:id="rId3"/>
    <p:sldId id="258" r:id="rId4"/>
    <p:sldId id="257" r:id="rId5"/>
    <p:sldId id="270" r:id="rId6"/>
    <p:sldId id="262" r:id="rId7"/>
    <p:sldId id="267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305" autoAdjust="0"/>
  </p:normalViewPr>
  <p:slideViewPr>
    <p:cSldViewPr>
      <p:cViewPr varScale="1">
        <p:scale>
          <a:sx n="65" d="100"/>
          <a:sy n="65" d="100"/>
        </p:scale>
        <p:origin x="-131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29B32A-2E8B-4FCF-9BAD-CB7417F87851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76794-F009-4BE5-B48E-1D93DD0ED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39D96-B08A-4BA7-A8B4-50C773D26795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39D96-B08A-4BA7-A8B4-50C773D26795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7F5E4-7D9D-49CE-899C-6536C10C8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714348" y="0"/>
            <a:ext cx="7643866" cy="414338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u="sng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Окислительно</a:t>
            </a:r>
            <a:r>
              <a:rPr lang="ru-RU" sz="4400" b="1" i="1" u="sng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–восстановительные </a:t>
            </a:r>
          </a:p>
          <a:p>
            <a:pPr algn="ctr"/>
            <a:r>
              <a:rPr lang="ru-RU" sz="4400" b="1" i="1" u="sng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Реакции</a:t>
            </a:r>
          </a:p>
          <a:p>
            <a:pPr algn="ctr"/>
            <a:endParaRPr lang="en-US" sz="4400" b="1" i="1" u="sng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b="1" i="1" u="sng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28926" y="3571876"/>
            <a:ext cx="23262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Пример: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Выгнутая вправо стрелка 3"/>
          <p:cNvSpPr/>
          <p:nvPr/>
        </p:nvSpPr>
        <p:spPr>
          <a:xfrm>
            <a:off x="6286512" y="4286256"/>
            <a:ext cx="1357322" cy="1214446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66" y="4572008"/>
            <a:ext cx="4893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2Cu</a:t>
            </a:r>
            <a:r>
              <a:rPr lang="en-US" sz="3600" b="1" i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+ O</a:t>
            </a:r>
            <a:r>
              <a:rPr lang="en-US" sz="36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2Cu</a:t>
            </a:r>
            <a:r>
              <a:rPr lang="en-US" sz="3600" b="1" i="1" baseline="30000" dirty="0" smtClean="0"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b="1" i="1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  <a:endParaRPr lang="ru-RU" sz="3600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7158" y="0"/>
            <a:ext cx="8429684" cy="378619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Реакции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результате </a:t>
            </a: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которых изменяются степени окисления атомов всех или некоторых элементов</a:t>
            </a:r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входящих в состав реагирующих веществ</a:t>
            </a:r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называются </a:t>
            </a:r>
            <a:r>
              <a:rPr lang="ru-RU" sz="36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окислительно-восстановительными</a:t>
            </a:r>
            <a:r>
              <a:rPr lang="ru-RU" sz="3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14282" y="214290"/>
            <a:ext cx="8643998" cy="1571636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Восстановитель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вещество 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состав которого входит элемент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отдающий  электроны</a:t>
            </a: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71736" y="1928802"/>
            <a:ext cx="3714776" cy="71438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en-US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2e</a:t>
            </a:r>
            <a:r>
              <a:rPr lang="en-US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en-US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endParaRPr lang="ru-RU" sz="3200" b="1" i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28596" y="3286124"/>
            <a:ext cx="8072494" cy="1414466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процесс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который при этом происходит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называется процессом </a:t>
            </a:r>
            <a:r>
              <a:rPr lang="ru-RU" sz="3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окисления</a:t>
            </a:r>
            <a:endParaRPr lang="ru-RU" sz="32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71472" y="5715016"/>
            <a:ext cx="7858180" cy="9144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Степень окисления  атома при этом повышается</a:t>
            </a:r>
            <a:endParaRPr lang="ru-RU" sz="3200" b="1" i="1" dirty="0" smtClean="0"/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285852" y="1857364"/>
            <a:ext cx="1143008" cy="785818"/>
          </a:xfrm>
          <a:prstGeom prst="curv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4214810" y="4786322"/>
            <a:ext cx="484632" cy="714380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Выгнутая вправо стрелка 15"/>
          <p:cNvSpPr/>
          <p:nvPr/>
        </p:nvSpPr>
        <p:spPr>
          <a:xfrm>
            <a:off x="6429388" y="2357430"/>
            <a:ext cx="1500198" cy="928694"/>
          </a:xfrm>
          <a:prstGeom prst="curvedLef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  <p:bldP spid="15" grpId="0" animBg="1"/>
      <p:bldP spid="10" grpId="0" animBg="1"/>
      <p:bldP spid="13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285720" y="285728"/>
            <a:ext cx="8429684" cy="1357322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Окислитель</a:t>
            </a:r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-это вещество</a:t>
            </a: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состав которого входит элемент, принимающий электроны</a:t>
            </a:r>
            <a:endParaRPr lang="ru-RU" sz="3200" b="1" i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43108" y="1785926"/>
            <a:ext cx="4000528" cy="914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en-US" sz="44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+2 </a:t>
            </a:r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+ 2e</a:t>
            </a:r>
            <a:r>
              <a:rPr lang="en-US" sz="44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=Cu</a:t>
            </a:r>
            <a:r>
              <a:rPr lang="en-US" sz="44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4400" b="1" i="1" baseline="3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Выгнутая влево стрелка 16"/>
          <p:cNvSpPr/>
          <p:nvPr/>
        </p:nvSpPr>
        <p:spPr>
          <a:xfrm>
            <a:off x="500034" y="1643050"/>
            <a:ext cx="1357322" cy="1071570"/>
          </a:xfrm>
          <a:prstGeom prst="curv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3071810"/>
            <a:ext cx="8001056" cy="150019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 процесс который при этом происходит называется процессом</a:t>
            </a:r>
            <a:r>
              <a:rPr lang="ru-RU" sz="32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восстановления</a:t>
            </a:r>
            <a:endParaRPr lang="ru-RU" sz="32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5572140"/>
            <a:ext cx="8572560" cy="107157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Степень окисления атома при этом понижается</a:t>
            </a: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Выгнутая вправо стрелка 12"/>
          <p:cNvSpPr/>
          <p:nvPr/>
        </p:nvSpPr>
        <p:spPr>
          <a:xfrm>
            <a:off x="6357950" y="2143116"/>
            <a:ext cx="1857388" cy="785818"/>
          </a:xfrm>
          <a:prstGeom prst="curvedLef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143372" y="4714884"/>
            <a:ext cx="484632" cy="714380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7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znanie.podelise.ru/tw_files2/urls_834/3/d-2683/2683_html_4f0fc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8436690" cy="5500726"/>
          </a:xfrm>
          <a:prstGeom prst="roundRect">
            <a:avLst>
              <a:gd name="adj" fmla="val 16667"/>
            </a:avLst>
          </a:prstGeom>
          <a:ln>
            <a:solidFill>
              <a:schemeClr val="accent4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571472" y="214290"/>
            <a:ext cx="8072494" cy="857232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 составления </a:t>
            </a:r>
            <a:r>
              <a:rPr lang="ru-RU" sz="28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окислительно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-восстановительной реакции</a:t>
            </a:r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5720" y="1142984"/>
            <a:ext cx="8643998" cy="5715016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00034" y="1214422"/>
            <a:ext cx="8003746" cy="5406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Записываем схему химической реакции</a:t>
            </a:r>
          </a:p>
          <a:p>
            <a:pPr marL="457200" indent="-457200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Ca + O</a:t>
            </a:r>
            <a:r>
              <a:rPr lang="en-US" sz="32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b="1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 Расставляем степени окисления атомов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частвующих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 химической реакции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ru-RU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+ O</a:t>
            </a:r>
            <a:r>
              <a:rPr lang="en-US" sz="32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ru-RU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ru-RU" sz="3200" b="1" i="1" baseline="30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3200" b="1" i="1" baseline="30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3.Находим атомы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которые изменяют свою</a:t>
            </a:r>
          </a:p>
          <a:p>
            <a:pPr marL="457200" indent="-45720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степень окисления</a:t>
            </a:r>
          </a:p>
          <a:p>
            <a:pPr marL="457200" indent="-457200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ru-RU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3600" b="1" i="1" baseline="30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8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357422" y="1928802"/>
            <a:ext cx="714380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29058" y="6072206"/>
            <a:ext cx="12951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Далее</a:t>
            </a: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>
            <a:off x="5500694" y="6286520"/>
            <a:ext cx="1071570" cy="571480"/>
          </a:xfrm>
          <a:prstGeom prst="curvedLef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786050" y="3786190"/>
            <a:ext cx="714380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/>
      <p:bldP spid="13" grpId="0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28596" y="571480"/>
            <a:ext cx="8501122" cy="5572164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endParaRPr lang="ru-RU" b="1" i="1" dirty="0" smtClean="0">
              <a:solidFill>
                <a:schemeClr val="tx1"/>
              </a:solidFill>
            </a:endParaRPr>
          </a:p>
          <a:p>
            <a:pPr marL="457200" indent="-457200"/>
            <a:endParaRPr lang="en-US" sz="2400" b="1" i="1" baseline="30000" dirty="0" smtClean="0">
              <a:solidFill>
                <a:schemeClr val="tx1"/>
              </a:solidFill>
            </a:endParaRPr>
          </a:p>
          <a:p>
            <a:pPr marL="457200" indent="-457200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2643182"/>
            <a:ext cx="51435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3200" b="1" i="1" dirty="0" smtClean="0">
                <a:solidFill>
                  <a:srgbClr val="C00000"/>
                </a:solidFill>
              </a:rPr>
              <a:t>  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2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2e</a:t>
            </a:r>
            <a:r>
              <a:rPr lang="en-US" sz="32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2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endParaRPr lang="en-US" sz="3200" b="1" i="1" baseline="30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+ 4e</a:t>
            </a:r>
            <a:r>
              <a:rPr lang="en-US" sz="32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2O</a:t>
            </a:r>
            <a:r>
              <a:rPr lang="en-US" sz="3200" b="1" i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ru-RU" sz="3200" b="1" i="1" baseline="30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5400000">
            <a:off x="3893339" y="3107529"/>
            <a:ext cx="121444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4572000" y="257174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2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321468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4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628" y="285749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4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57818" y="321468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1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5214942" y="3143248"/>
            <a:ext cx="128588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857884" y="2571744"/>
            <a:ext cx="3059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 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восстановитель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72198" y="3214686"/>
            <a:ext cx="2091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окислитель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0100" y="3857628"/>
            <a:ext cx="77153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5</a:t>
            </a:r>
            <a:r>
              <a:rPr lang="ru-RU" dirty="0" smtClean="0"/>
              <a:t>.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Расставляем  цифры, полученные в электронном балансе в химическое уравнение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>
            <a:off x="6429388" y="4572008"/>
            <a:ext cx="2000264" cy="1143008"/>
          </a:xfrm>
          <a:prstGeom prst="curvedLef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00364" y="5214950"/>
            <a:ext cx="30588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2Ca + O</a:t>
            </a:r>
            <a:r>
              <a:rPr lang="en-US" sz="32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= 2CaO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0100" y="857232"/>
            <a:ext cx="7429552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4.Составляем электронный баланс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записывая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процесс отдачи и присоединения электронов</a:t>
            </a:r>
          </a:p>
          <a:p>
            <a:endParaRPr lang="ru-RU" sz="2800" b="1" i="1" baseline="3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29190" y="2928934"/>
            <a:ext cx="428628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i="1" baseline="3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95904" y="3081335"/>
            <a:ext cx="428628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i="1" baseline="3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48304" y="3233735"/>
            <a:ext cx="428628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i="1" baseline="3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29256" y="264318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2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500"/>
                            </p:stCondLst>
                            <p:childTnLst>
                              <p:par>
                                <p:cTn id="5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500"/>
                            </p:stCondLst>
                            <p:childTnLst>
                              <p:par>
                                <p:cTn id="60" presetID="6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500"/>
                            </p:stCondLst>
                            <p:childTnLst>
                              <p:par>
                                <p:cTn id="64" presetID="6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6500"/>
                            </p:stCondLst>
                            <p:childTnLst>
                              <p:par>
                                <p:cTn id="68" presetID="6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85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6" grpId="0"/>
      <p:bldP spid="8" grpId="0"/>
      <p:bldP spid="9" grpId="0"/>
      <p:bldP spid="11" grpId="0"/>
      <p:bldP spid="12" grpId="0"/>
      <p:bldP spid="13" grpId="0"/>
      <p:bldP spid="14" grpId="0" animBg="1"/>
      <p:bldP spid="15" grpId="0"/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7158" y="357166"/>
            <a:ext cx="8429684" cy="6215106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Используя метод электронного баланса,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допишите схемы и составьте уравнения,</a:t>
            </a:r>
          </a:p>
          <a:p>
            <a:pPr algn="ctr"/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расставив коэффициенты 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(смотри пример на предыдущем слайде)</a:t>
            </a:r>
            <a:endParaRPr lang="ru-RU" sz="3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AutoNum type="arabicPeriod"/>
            </a:pP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Mg + O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MgO</a:t>
            </a:r>
            <a:endParaRPr lang="ru-RU" sz="3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FontTx/>
              <a:buAutoNum type="arabicPeriod"/>
            </a:pP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HCL +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ZnCL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AutoNum type="arabicPeriod"/>
            </a:pP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i="1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/>
            <a:r>
              <a:rPr lang="ru-RU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Дополнительно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i="1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AutoNum type="arabicPeriod"/>
            </a:pP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+ HNO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NO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marL="514350" indent="-514350" algn="ctr">
              <a:buAutoNum type="arabicPeriod"/>
            </a:pP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Mg + H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H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+ MgSO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3600" b="1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3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i="1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429124" y="3714752"/>
            <a:ext cx="500066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786182" y="5929330"/>
            <a:ext cx="500066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929190" y="3214686"/>
            <a:ext cx="500066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000628" y="4286256"/>
            <a:ext cx="500066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714744" y="5357826"/>
            <a:ext cx="500066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251</Words>
  <Application>Microsoft Office PowerPoint</Application>
  <PresentationFormat>Экран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KATYA</cp:lastModifiedBy>
  <cp:revision>81</cp:revision>
  <dcterms:created xsi:type="dcterms:W3CDTF">2013-07-22T14:27:24Z</dcterms:created>
  <dcterms:modified xsi:type="dcterms:W3CDTF">2020-05-23T05:44:53Z</dcterms:modified>
</cp:coreProperties>
</file>