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2" r:id="rId2"/>
    <p:sldId id="275" r:id="rId3"/>
    <p:sldId id="280" r:id="rId4"/>
    <p:sldId id="278" r:id="rId5"/>
    <p:sldId id="281" r:id="rId6"/>
    <p:sldId id="282" r:id="rId7"/>
    <p:sldId id="283" r:id="rId8"/>
    <p:sldId id="284" r:id="rId9"/>
    <p:sldId id="286" r:id="rId10"/>
    <p:sldId id="287" r:id="rId11"/>
    <p:sldId id="288" r:id="rId12"/>
    <p:sldId id="28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jpeg"/><Relationship Id="rId3" Type="http://schemas.openxmlformats.org/officeDocument/2006/relationships/image" Target="../media/image28.jpeg"/><Relationship Id="rId7" Type="http://schemas.openxmlformats.org/officeDocument/2006/relationships/image" Target="../media/image32.jpe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10" Type="http://schemas.openxmlformats.org/officeDocument/2006/relationships/slide" Target="slide2.xml"/><Relationship Id="rId4" Type="http://schemas.openxmlformats.org/officeDocument/2006/relationships/image" Target="../media/image29.jpeg"/><Relationship Id="rId9" Type="http://schemas.openxmlformats.org/officeDocument/2006/relationships/image" Target="../media/image3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320"/>
            <a:ext cx="7790712" cy="4083374"/>
          </a:xfrm>
        </p:spPr>
        <p:txBody>
          <a:bodyPr>
            <a:normAutofit/>
          </a:bodyPr>
          <a:lstStyle/>
          <a:p>
            <a:pPr algn="just"/>
            <a:r>
              <a:rPr lang="ru-RU" sz="6000" b="1" dirty="0" smtClean="0"/>
              <a:t>Углеводы (дисахариды</a:t>
            </a:r>
            <a:r>
              <a:rPr lang="ru-RU" sz="6000" b="1" dirty="0" smtClean="0"/>
              <a:t>,</a:t>
            </a:r>
            <a:r>
              <a:rPr lang="ru-RU" sz="6000" b="1" dirty="0" smtClean="0"/>
              <a:t> </a:t>
            </a:r>
            <a:r>
              <a:rPr lang="ru-RU" sz="6000" b="1" dirty="0" smtClean="0"/>
              <a:t>п</a:t>
            </a:r>
            <a:r>
              <a:rPr lang="ru-RU" sz="6000" b="1" dirty="0" smtClean="0"/>
              <a:t>олисахариды).</a:t>
            </a:r>
            <a:endParaRPr lang="ru-RU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effectLst/>
              </a:rPr>
              <a:t>Целлюлоза или клетчатка</a:t>
            </a:r>
            <a:endParaRPr lang="ru-RU" b="1" i="1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Целлюлоза — еще более распространенный углевод, чем крахмал. </a:t>
            </a:r>
          </a:p>
          <a:p>
            <a:pPr>
              <a:buFont typeface="Wingdings" pitchFamily="2" charset="2"/>
              <a:buChar char="Ø"/>
            </a:pPr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него состоят в основном стенки растительных клеток:</a:t>
            </a:r>
          </a:p>
          <a:p>
            <a:pPr>
              <a:buFont typeface="Wingdings" pitchFamily="2" charset="2"/>
              <a:buChar char="Ø"/>
            </a:pPr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древесина содержит до 60%, </a:t>
            </a:r>
          </a:p>
          <a:p>
            <a:pPr>
              <a:buFont typeface="Wingdings" pitchFamily="2" charset="2"/>
              <a:buChar char="Ø"/>
            </a:pPr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вате— до 90% целлюлозы.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074" name="Picture 2" descr="E:\Занятие 7,8\картинки для прокта\ват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4286256"/>
            <a:ext cx="2926133" cy="2032037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</p:pic>
      <p:pic>
        <p:nvPicPr>
          <p:cNvPr id="3075" name="Picture 3" descr="E:\Занятие 7,8\картинки для прокта\древесина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643042" y="4572000"/>
            <a:ext cx="2838450" cy="2286000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effectLst/>
              </a:rPr>
              <a:t>Физические </a:t>
            </a:r>
            <a:r>
              <a:rPr lang="ru-RU" b="1" i="1" dirty="0" smtClean="0">
                <a:effectLst/>
              </a:rPr>
              <a:t>свойства</a:t>
            </a:r>
            <a:endParaRPr lang="ru-RU" b="1" i="1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981332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белое твердое вещество, </a:t>
            </a:r>
          </a:p>
          <a:p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нерастворимое в воде и в обычных органических растворителях,</a:t>
            </a:r>
          </a:p>
          <a:p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обладает  большой механической </a:t>
            </a:r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прочностью</a:t>
            </a:r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800" b="1" i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E:\Занятие 7,8\картинки для прокта\кинопленка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786446" y="2071678"/>
            <a:ext cx="1571636" cy="117872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Применение целлюлозы</a:t>
            </a:r>
            <a:endParaRPr lang="ru-RU" dirty="0"/>
          </a:p>
        </p:txBody>
      </p:sp>
      <p:pic>
        <p:nvPicPr>
          <p:cNvPr id="2052" name="Picture 4" descr="E:\Занятие 7,8\картинки для прокта\лен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643306" y="2214554"/>
            <a:ext cx="2071702" cy="134388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2050" name="Picture 2" descr="E:\Занятие 7,8\картинки для прокта\спирт гидролиз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643834" y="4143380"/>
            <a:ext cx="1387873" cy="224428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8" name="Прямоугольник 7"/>
          <p:cNvSpPr/>
          <p:nvPr/>
        </p:nvSpPr>
        <p:spPr>
          <a:xfrm>
            <a:off x="285720" y="3143248"/>
            <a:ext cx="3076483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Текстильная </a:t>
            </a:r>
          </a:p>
          <a:p>
            <a:pPr algn="ctr"/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промышленность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43504" y="3500438"/>
            <a:ext cx="350043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Органический синтез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3" name="Picture 5" descr="E:\Занятие 7,8\картинки для прокта\шелк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7405692" y="1214422"/>
            <a:ext cx="1738308" cy="173830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2051" name="Picture 3" descr="E:\Занятие 7,8\картинки для прокта\хлопок.jpg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1000100" y="1285860"/>
            <a:ext cx="2552691" cy="15954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2055" name="Picture 7" descr="E:\Занятие 7,8\картинки для прокта\пластмассы.jpg"/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5429256" y="4643446"/>
            <a:ext cx="1857388" cy="1511096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13" name="Прямоугольник 12"/>
          <p:cNvSpPr/>
          <p:nvPr/>
        </p:nvSpPr>
        <p:spPr>
          <a:xfrm>
            <a:off x="1142976" y="6334780"/>
            <a:ext cx="46303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Производство бумаги и ВВ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6" name="Picture 8" descr="E:\Занятие 7,8\картинки для прокта\бумага.jpg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3643306" y="4429132"/>
            <a:ext cx="1381118" cy="19335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2057" name="Picture 9" descr="E:\Занятие 7,8\картинки для прокта\взрыв.jpg"/>
          <p:cNvPicPr>
            <a:picLocks noChangeAspect="1" noChangeArrowheads="1"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1000100" y="4500570"/>
            <a:ext cx="2371712" cy="162031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14" name="Управляющая кнопка: назад 13">
            <a:hlinkClick r:id="rId10" action="ppaction://hlinksldjump" highlightClick="1"/>
          </p:cNvPr>
          <p:cNvSpPr/>
          <p:nvPr/>
        </p:nvSpPr>
        <p:spPr>
          <a:xfrm>
            <a:off x="500034" y="6143644"/>
            <a:ext cx="470912" cy="256598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E:\Занятие 7,8\картинки для прокта\сахарная свекла 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4643446"/>
            <a:ext cx="2857500" cy="1905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Дисахариды</a:t>
            </a:r>
            <a:endPara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свекловичный или </a:t>
            </a:r>
          </a:p>
          <a:p>
            <a:pPr algn="r">
              <a:buNone/>
            </a:pP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тростниковый </a:t>
            </a: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сахар</a:t>
            </a:r>
          </a:p>
          <a:p>
            <a:pPr algn="r">
              <a:buNone/>
            </a:pP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857232"/>
            <a:ext cx="3533775" cy="201930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16389" name="Picture 5" descr="E:\Занятие 7,8\картинки для прокта\сахарный тростник 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9" y="3357562"/>
            <a:ext cx="2163839" cy="32813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6390" name="Picture 6" descr="E:\Занятие 7,8\картинки для прокта\канадский клен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00760" y="2500306"/>
            <a:ext cx="2714612" cy="40941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Лактоза – молочный сахар,</a:t>
            </a:r>
          </a:p>
          <a:p>
            <a:pPr>
              <a:buFont typeface="Wingdings" pitchFamily="2" charset="2"/>
              <a:buChar char="Ø"/>
            </a:pPr>
            <a:endPara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endPara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endPara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Мальтоза – солодовый сахар.</a:t>
            </a:r>
            <a:endParaRPr lang="ru-RU" b="1" i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04822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3214678" y="357166"/>
            <a:ext cx="3339927" cy="1126631"/>
            <a:chOff x="3143240" y="357166"/>
            <a:chExt cx="3339927" cy="1126631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143240" y="357166"/>
              <a:ext cx="2714206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С    Н    О</a:t>
              </a:r>
              <a:endPara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571868" y="714356"/>
              <a:ext cx="768159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12</a:t>
              </a:r>
              <a:endPara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572000" y="714356"/>
              <a:ext cx="768159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22</a:t>
              </a:r>
              <a:endPara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715008" y="642918"/>
              <a:ext cx="768159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11</a:t>
              </a:r>
              <a:endPara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37890" name="Picture 2" descr="H:\Занятие 7,8\картинки для прокта\лактоза 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571868" y="2643182"/>
            <a:ext cx="2143140" cy="169973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7892" name="Picture 4" descr="H:\Занятие 7,8\картинки для прокта\мальтоза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571868" y="4803721"/>
            <a:ext cx="2214578" cy="17685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Физические свойства сахарозы</a:t>
            </a: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Твердое, 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бесцветное, 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кристаллическое вещество,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хорошо растворимое в горячей воде.</a:t>
            </a:r>
            <a:endParaRPr lang="ru-RU" b="1" i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5842" name="Picture 2" descr="H:\Занятие 7,8\картинки для прокта\саха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4000504"/>
            <a:ext cx="3405194" cy="25538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Управляющая кнопка: назад 4">
            <a:hlinkClick r:id="rId3" action="ppaction://hlinksldjump" highlightClick="1"/>
          </p:cNvPr>
          <p:cNvSpPr/>
          <p:nvPr/>
        </p:nvSpPr>
        <p:spPr>
          <a:xfrm>
            <a:off x="571472" y="6286520"/>
            <a:ext cx="428628" cy="256598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500090"/>
            <a:ext cx="8229600" cy="1857388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Полисахариды: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крахмал, целлюлоза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71604" y="1447800"/>
            <a:ext cx="7362084" cy="2124076"/>
          </a:xfrm>
        </p:spPr>
        <p:txBody>
          <a:bodyPr>
            <a:normAutofit fontScale="85000" lnSpcReduction="20000"/>
          </a:bodyPr>
          <a:lstStyle/>
          <a:p>
            <a:pPr lvl="1">
              <a:buFont typeface="Wingdings" pitchFamily="2" charset="2"/>
              <a:buChar char="Ø"/>
            </a:pPr>
            <a:endPara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Wingdings" pitchFamily="2" charset="2"/>
              <a:buChar char="Ø"/>
            </a:pPr>
            <a:endPara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Полисахариды являются высокомолекулярными соединениями, содержащими сотни и тысячи остатков моносахаридов. 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5357818" y="857232"/>
            <a:ext cx="3494442" cy="1126631"/>
            <a:chOff x="2928926" y="1428736"/>
            <a:chExt cx="3494442" cy="1126631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2928926" y="1428736"/>
              <a:ext cx="3147015" cy="1126631"/>
              <a:chOff x="3143240" y="357166"/>
              <a:chExt cx="3147015" cy="1126631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3143240" y="357166"/>
                <a:ext cx="3147015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5400" b="1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(С  Н    О  )</a:t>
                </a:r>
                <a:endParaRPr lang="ru-RU" sz="54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  <p:sp>
            <p:nvSpPr>
              <p:cNvPr id="6" name="Прямоугольник 5"/>
              <p:cNvSpPr/>
              <p:nvPr/>
            </p:nvSpPr>
            <p:spPr>
              <a:xfrm>
                <a:off x="3643306" y="714356"/>
                <a:ext cx="47641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4400" b="1" spc="50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</a:rPr>
                  <a:t>6</a:t>
                </a:r>
                <a:endParaRPr lang="ru-RU" sz="44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endParaRPr>
              </a:p>
            </p:txBody>
          </p:sp>
          <p:sp>
            <p:nvSpPr>
              <p:cNvPr id="7" name="Прямоугольник 6"/>
              <p:cNvSpPr/>
              <p:nvPr/>
            </p:nvSpPr>
            <p:spPr>
              <a:xfrm>
                <a:off x="4429124" y="714356"/>
                <a:ext cx="768159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4400" b="1" spc="50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</a:rPr>
                  <a:t>10</a:t>
                </a:r>
                <a:endParaRPr lang="ru-RU" sz="44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endParaRPr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5500694" y="714356"/>
                <a:ext cx="47641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4400" b="1" spc="50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</a:rPr>
                  <a:t>5</a:t>
                </a:r>
                <a:endParaRPr lang="ru-RU" sz="44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9" name="Прямоугольник 8"/>
            <p:cNvSpPr/>
            <p:nvPr/>
          </p:nvSpPr>
          <p:spPr>
            <a:xfrm>
              <a:off x="5929322" y="1785926"/>
              <a:ext cx="49404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44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n</a:t>
              </a:r>
              <a:endPara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40962" name="Picture 2" descr="H:\Занятие 7,8\картинки для прокта\строение крахмала зерн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3500438"/>
            <a:ext cx="3071834" cy="280304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2" name="Picture 3" descr="H:\Занятие 7,8\картинки для прокта\картофель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3286124"/>
            <a:ext cx="2071702" cy="18617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Picture 2" descr="H:\Занятие 7,8\картинки для прокта\хлопок 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12" y="4143380"/>
            <a:ext cx="2633670" cy="24088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Физические свойства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b="1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Крахмал - </a:t>
            </a:r>
          </a:p>
          <a:p>
            <a:pPr>
              <a:buFont typeface="Wingdings" pitchFamily="2" charset="2"/>
              <a:buChar char="Ø"/>
            </a:pPr>
            <a:endParaRPr lang="ru-RU" b="1" i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безвкусный порошок, 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нерастворимый в холодной воде,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горячей воде набухает, 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образуя клейстер.</a:t>
            </a:r>
            <a:endParaRPr lang="ru-RU" b="1" i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8914" name="Picture 2" descr="H:\Занятие 7,8\картинки для прокта\крахмал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4000504"/>
            <a:ext cx="2714620" cy="27146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Нахождение в природе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Крахмал является запасным питательным материалом и содержится в растениях в виде крахмальных зерен</a:t>
            </a:r>
            <a:endParaRPr lang="ru-RU" sz="2800" b="1" i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9938" name="Picture 2" descr="H:\Занятие 7,8\картинки для прокта\кукурузный крахмал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000760" y="3000372"/>
            <a:ext cx="2614610" cy="19640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9939" name="Picture 3" descr="H:\Занятие 7,8\картинки для прокта\картофельный крахмал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071538" y="2928934"/>
            <a:ext cx="2500330" cy="19221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9940" name="Picture 4" descr="H:\Занятие 7,8\картинки для прокта\рис1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500166" y="5000636"/>
            <a:ext cx="2783516" cy="18573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9941" name="Picture 5" descr="H:\Занятие 7,8\картинки для прокта\пшеница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5214942" y="5000636"/>
            <a:ext cx="2971783" cy="18573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:\Занятие 7,8\картинки для прокта\крахмал с иодом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5786446" y="4857760"/>
            <a:ext cx="2309822" cy="173236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Химические свойства крахмала 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35608" y="1447800"/>
            <a:ext cx="7422672" cy="4124340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Крахмал подвергается гидролизу. Конечным продуктом гидролиза является глюкоза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Взаимодействие крахмала с йодом – качественная реакция. </a:t>
            </a:r>
            <a:endParaRPr lang="ru-RU" sz="2800" b="1" i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 descr="http://www.chemel.ru/images/stories/chemistry/org_chem/11/019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2786058"/>
            <a:ext cx="5143536" cy="107157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6" name="Picture 4" descr="H:\Занятие 7,8\картинки для прокта\кисел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1357298"/>
            <a:ext cx="2643206" cy="2035268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0"/>
            <a:ext cx="7498080" cy="1143000"/>
          </a:xfrm>
        </p:spPr>
        <p:txBody>
          <a:bodyPr/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Применение крахмала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4035" name="Picture 3" descr="H:\Занятие 7,8\картинки для прокта\ткани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715140" y="4143380"/>
            <a:ext cx="2000264" cy="2000264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</p:pic>
      <p:pic>
        <p:nvPicPr>
          <p:cNvPr id="44037" name="Picture 5" descr="H:\Занятие 7,8\картинки для прокта\спирт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3714752"/>
            <a:ext cx="1666883" cy="2857519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</p:pic>
      <p:pic>
        <p:nvPicPr>
          <p:cNvPr id="44039" name="Picture 7" descr="H:\Занятие 7,8\картинки для прокта\патока 2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0" y="1214422"/>
            <a:ext cx="2128306" cy="1595432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</p:pic>
      <p:pic>
        <p:nvPicPr>
          <p:cNvPr id="44034" name="Picture 2" descr="H:\Занятие 7,8\картинки для прокта\патока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00232" y="2285992"/>
            <a:ext cx="1882217" cy="2071702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</p:pic>
      <p:sp>
        <p:nvSpPr>
          <p:cNvPr id="10" name="Прямоугольник 9"/>
          <p:cNvSpPr/>
          <p:nvPr/>
        </p:nvSpPr>
        <p:spPr>
          <a:xfrm>
            <a:off x="142844" y="2857496"/>
            <a:ext cx="274222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Получение патоки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28794" y="5214950"/>
            <a:ext cx="325473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Получение этилового </a:t>
            </a:r>
          </a:p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спирта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4038" name="Picture 6" descr="H:\Занятие 7,8\картинки для прокта\пряники.jpg"/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3929058" y="3071810"/>
            <a:ext cx="2444737" cy="1833553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</p:pic>
      <p:sp>
        <p:nvSpPr>
          <p:cNvPr id="12" name="Прямоугольник 11"/>
          <p:cNvSpPr/>
          <p:nvPr/>
        </p:nvSpPr>
        <p:spPr>
          <a:xfrm>
            <a:off x="3786182" y="1500174"/>
            <a:ext cx="268374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пищевой </a:t>
            </a:r>
          </a:p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промышленности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398790" y="6286520"/>
            <a:ext cx="474521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текстильной промышленности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</TotalTime>
  <Words>200</Words>
  <Application>Microsoft Office PowerPoint</Application>
  <PresentationFormat>Экран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Углеводы (дисахариды, полисахариды).</vt:lpstr>
      <vt:lpstr> </vt:lpstr>
      <vt:lpstr>Слайд 3</vt:lpstr>
      <vt:lpstr>Физические свойства сахарозы</vt:lpstr>
      <vt:lpstr>  Полисахариды: крахмал, целлюлоза</vt:lpstr>
      <vt:lpstr>Физические свойства</vt:lpstr>
      <vt:lpstr>Нахождение в природе</vt:lpstr>
      <vt:lpstr>Химические свойства крахмала </vt:lpstr>
      <vt:lpstr>Применение крахмала</vt:lpstr>
      <vt:lpstr>Целлюлоза или клетчатка</vt:lpstr>
      <vt:lpstr>Физические свойства</vt:lpstr>
      <vt:lpstr>Применение целлюлозы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Возможности Power Point для разработки наглядных пособий </dc:title>
  <cp:lastModifiedBy>KATYA</cp:lastModifiedBy>
  <cp:revision>82</cp:revision>
  <dcterms:modified xsi:type="dcterms:W3CDTF">2020-05-23T10:49:56Z</dcterms:modified>
</cp:coreProperties>
</file>