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EE035-26DD-4DF1-B0F8-8942B6686E11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4B93B-8853-4296-BB91-C1A1A4E7A9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7F536F-0743-4D53-913D-8FF00DF48297}" type="slidenum">
              <a:rPr lang="ru-RU"/>
              <a:pPr/>
              <a:t>2</a:t>
            </a:fld>
            <a:endParaRPr lang="ru-RU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7643D9-BADF-45BA-AB1E-A1A0A28D7BD5}" type="slidenum">
              <a:rPr lang="ru-RU"/>
              <a:pPr/>
              <a:t>3</a:t>
            </a:fld>
            <a:endParaRPr lang="ru-RU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Не с различными частями речи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1" name="Group 1"/>
          <p:cNvGraphicFramePr>
            <a:graphicFrameLocks noGrp="1"/>
          </p:cNvGraphicFramePr>
          <p:nvPr/>
        </p:nvGraphicFramePr>
        <p:xfrm>
          <a:off x="179388" y="0"/>
          <a:ext cx="8858250" cy="6858001"/>
        </p:xfrm>
        <a:graphic>
          <a:graphicData uri="http://schemas.openxmlformats.org/drawingml/2006/table">
            <a:tbl>
              <a:tblPr/>
              <a:tblGrid>
                <a:gridCol w="273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2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2775"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пишется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2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раздельно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- Всегда</a:t>
                      </a:r>
                    </a:p>
                  </a:txBody>
                  <a:tcPr marL="90000" marR="90000" marT="164736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38138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 typeface="Arial Cyr" charset="0"/>
                        <a:buChar char="•"/>
                        <a:tabLst>
                          <a:tab pos="338138" algn="l"/>
                          <a:tab pos="785813" algn="l"/>
                          <a:tab pos="1235075" algn="l"/>
                          <a:tab pos="1684338" algn="l"/>
                          <a:tab pos="2133600" algn="l"/>
                          <a:tab pos="2582863" algn="l"/>
                          <a:tab pos="3032125" algn="l"/>
                          <a:tab pos="3481388" algn="l"/>
                          <a:tab pos="3930650" algn="l"/>
                          <a:tab pos="4379913" algn="l"/>
                          <a:tab pos="4829175" algn="l"/>
                          <a:tab pos="5278438" algn="l"/>
                          <a:tab pos="5727700" algn="l"/>
                          <a:tab pos="6176963" algn="l"/>
                          <a:tab pos="6626225" algn="l"/>
                          <a:tab pos="7075488" algn="l"/>
                          <a:tab pos="7524750" algn="l"/>
                          <a:tab pos="7974013" algn="l"/>
                          <a:tab pos="8423275" algn="l"/>
                          <a:tab pos="8872538" algn="l"/>
                          <a:tab pos="93218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глаголами</a:t>
                      </a:r>
                    </a:p>
                    <a:p>
                      <a:pPr marL="338138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 typeface="Arial Cyr" charset="0"/>
                        <a:buChar char="•"/>
                        <a:tabLst>
                          <a:tab pos="338138" algn="l"/>
                          <a:tab pos="785813" algn="l"/>
                          <a:tab pos="1235075" algn="l"/>
                          <a:tab pos="1684338" algn="l"/>
                          <a:tab pos="2133600" algn="l"/>
                          <a:tab pos="2582863" algn="l"/>
                          <a:tab pos="3032125" algn="l"/>
                          <a:tab pos="3481388" algn="l"/>
                          <a:tab pos="3930650" algn="l"/>
                          <a:tab pos="4379913" algn="l"/>
                          <a:tab pos="4829175" algn="l"/>
                          <a:tab pos="5278438" algn="l"/>
                          <a:tab pos="5727700" algn="l"/>
                          <a:tab pos="6176963" algn="l"/>
                          <a:tab pos="6626225" algn="l"/>
                          <a:tab pos="7075488" algn="l"/>
                          <a:tab pos="7524750" algn="l"/>
                          <a:tab pos="7974013" algn="l"/>
                          <a:tab pos="8423275" algn="l"/>
                          <a:tab pos="8872538" algn="l"/>
                          <a:tab pos="93218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деепричастиями</a:t>
                      </a:r>
                    </a:p>
                    <a:p>
                      <a:pPr marL="338138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 typeface="Arial Cyr" charset="0"/>
                        <a:buChar char="•"/>
                        <a:tabLst>
                          <a:tab pos="338138" algn="l"/>
                          <a:tab pos="785813" algn="l"/>
                          <a:tab pos="1235075" algn="l"/>
                          <a:tab pos="1684338" algn="l"/>
                          <a:tab pos="2133600" algn="l"/>
                          <a:tab pos="2582863" algn="l"/>
                          <a:tab pos="3032125" algn="l"/>
                          <a:tab pos="3481388" algn="l"/>
                          <a:tab pos="3930650" algn="l"/>
                          <a:tab pos="4379913" algn="l"/>
                          <a:tab pos="4829175" algn="l"/>
                          <a:tab pos="5278438" algn="l"/>
                          <a:tab pos="5727700" algn="l"/>
                          <a:tab pos="6176963" algn="l"/>
                          <a:tab pos="6626225" algn="l"/>
                          <a:tab pos="7075488" algn="l"/>
                          <a:tab pos="7524750" algn="l"/>
                          <a:tab pos="7974013" algn="l"/>
                          <a:tab pos="8423275" algn="l"/>
                          <a:tab pos="8872538" algn="l"/>
                          <a:tab pos="93218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краткими причастиями</a:t>
                      </a:r>
                    </a:p>
                    <a:p>
                      <a:pPr marL="338138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 typeface="Arial Cyr" charset="0"/>
                        <a:buChar char="•"/>
                        <a:tabLst>
                          <a:tab pos="338138" algn="l"/>
                          <a:tab pos="785813" algn="l"/>
                          <a:tab pos="1235075" algn="l"/>
                          <a:tab pos="1684338" algn="l"/>
                          <a:tab pos="2133600" algn="l"/>
                          <a:tab pos="2582863" algn="l"/>
                          <a:tab pos="3032125" algn="l"/>
                          <a:tab pos="3481388" algn="l"/>
                          <a:tab pos="3930650" algn="l"/>
                          <a:tab pos="4379913" algn="l"/>
                          <a:tab pos="4829175" algn="l"/>
                          <a:tab pos="5278438" algn="l"/>
                          <a:tab pos="5727700" algn="l"/>
                          <a:tab pos="6176963" algn="l"/>
                          <a:tab pos="6626225" algn="l"/>
                          <a:tab pos="7075488" algn="l"/>
                          <a:tab pos="7524750" algn="l"/>
                          <a:tab pos="7974013" algn="l"/>
                          <a:tab pos="8423275" algn="l"/>
                          <a:tab pos="8872538" algn="l"/>
                          <a:tab pos="93218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числительными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Насекомые не давали покою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людям.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 говоря лишних слов.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В доме ещё не вставлены рамы.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Мы не раз и не два были в лесу.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963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есть 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противопоставление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 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со всеми словами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 погашенные, а зажжённые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огни. 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Если отрицание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усилено словами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далеко, отнюдь, вовсе,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Совсем, ничуть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со всеми словами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 был совсем не глупый,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отнюдь не любезный. Нисколько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опасен. Ни к чему не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способный человек.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588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есть зависимые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слова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полными причастиями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Ещё не распустившийся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цветок.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! Невидимые для исследователя; 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видимые глазом бактерии.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075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притяжательные,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относительные прилагательные, 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со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сравнительной степени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 прилагательными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наречия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 волчьи следы.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 хуже.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5" name="Group 1"/>
          <p:cNvGraphicFramePr>
            <a:graphicFrameLocks noGrp="1"/>
          </p:cNvGraphicFramePr>
          <p:nvPr/>
        </p:nvGraphicFramePr>
        <p:xfrm>
          <a:off x="250825" y="0"/>
          <a:ext cx="8894763" cy="6429396"/>
        </p:xfrm>
        <a:graphic>
          <a:graphicData uri="http://schemas.openxmlformats.org/drawingml/2006/table">
            <a:tbl>
              <a:tblPr/>
              <a:tblGrid>
                <a:gridCol w="324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2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612"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пишется 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       </a:t>
                      </a:r>
                      <a:r>
                        <a:rPr kumimoji="0" lang="ru-RU" sz="2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слитно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2400" b="1" i="0" u="sng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слово не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употребляется без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не -</a:t>
                      </a:r>
                    </a:p>
                  </a:txBody>
                  <a:tcPr marL="90000" marR="90000" marT="164736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со всеми словами 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Он полный невежда в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музыке. Бабушке сегодня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нездоровится.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Ненастная погода.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Вы сделали это очень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небрежно.</a:t>
                      </a: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Нельзя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читать чужие письма.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4388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слово можно заменить синонимом  без 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 -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существительными, прилагательными, наречиями на -о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Неприятель (противник)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начал наступление. Ты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такая невесёлая (грустная)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сегодня.</a:t>
                      </a: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Он вёл себя крайне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невежливо (грубо).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731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нет зависимых  слов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полными причастиями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Недостроенный дом.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С отрицательными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местоимениями и наречиями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Негде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Некто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 Cyr" charset="0"/>
                        <a:cs typeface="Arial" charset="0"/>
                      </a:endParaRP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8826"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 Если </a:t>
                      </a: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недо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-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имеет смысл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«мало, плохо, ниже нормы»,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указывает на постоянное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д-е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  с глаголами</a:t>
                      </a:r>
                    </a:p>
                    <a:p>
                      <a:pPr marL="342900" marR="0" lvl="0" indent="-338138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yr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Недовесил товар. Всё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недолюбливал,</a:t>
                      </a:r>
                    </a:p>
                    <a:p>
                      <a:pPr marL="342900" marR="0" lvl="0" indent="-338138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790575" algn="l"/>
                          <a:tab pos="1239838" algn="l"/>
                          <a:tab pos="1689100" algn="l"/>
                          <a:tab pos="2138363" algn="l"/>
                          <a:tab pos="2587625" algn="l"/>
                          <a:tab pos="3036888" algn="l"/>
                          <a:tab pos="3486150" algn="l"/>
                          <a:tab pos="3935413" algn="l"/>
                          <a:tab pos="4384675" algn="l"/>
                          <a:tab pos="4833938" algn="l"/>
                          <a:tab pos="5283200" algn="l"/>
                          <a:tab pos="5732463" algn="l"/>
                          <a:tab pos="6181725" algn="l"/>
                          <a:tab pos="6630988" algn="l"/>
                          <a:tab pos="7080250" algn="l"/>
                          <a:tab pos="7529513" algn="l"/>
                          <a:tab pos="7978775" algn="l"/>
                          <a:tab pos="8428038" algn="l"/>
                          <a:tab pos="8877300" algn="l"/>
                          <a:tab pos="9326563" algn="l"/>
                        </a:tabLst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недосыпал, недорабатывал </a:t>
                      </a:r>
                    </a:p>
                  </a:txBody>
                  <a:tcPr marL="90000" marR="90000" marT="125424" marB="46800" anchor="ctr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281</Words>
  <Application>Microsoft Office PowerPoint</Application>
  <PresentationFormat>Экран (4:3)</PresentationFormat>
  <Paragraphs>85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Arial Cyr</vt:lpstr>
      <vt:lpstr>Calibri</vt:lpstr>
      <vt:lpstr>Тема Office</vt:lpstr>
      <vt:lpstr>Не с различными частями речи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</dc:title>
  <cp:lastModifiedBy>кабинет 26</cp:lastModifiedBy>
  <cp:revision>21</cp:revision>
  <dcterms:modified xsi:type="dcterms:W3CDTF">2021-09-16T09:49:41Z</dcterms:modified>
</cp:coreProperties>
</file>