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648-FD98-48FB-8AE3-40F94D11F16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FC16-8B4D-44CE-A480-CA0D5B23D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648-FD98-48FB-8AE3-40F94D11F16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FC16-8B4D-44CE-A480-CA0D5B23D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648-FD98-48FB-8AE3-40F94D11F16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FC16-8B4D-44CE-A480-CA0D5B23D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648-FD98-48FB-8AE3-40F94D11F16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FC16-8B4D-44CE-A480-CA0D5B23D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648-FD98-48FB-8AE3-40F94D11F16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FC16-8B4D-44CE-A480-CA0D5B23D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648-FD98-48FB-8AE3-40F94D11F16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FC16-8B4D-44CE-A480-CA0D5B23D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648-FD98-48FB-8AE3-40F94D11F16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FC16-8B4D-44CE-A480-CA0D5B23D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648-FD98-48FB-8AE3-40F94D11F16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FC16-8B4D-44CE-A480-CA0D5B23D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648-FD98-48FB-8AE3-40F94D11F16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FC16-8B4D-44CE-A480-CA0D5B23D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648-FD98-48FB-8AE3-40F94D11F16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FC16-8B4D-44CE-A480-CA0D5B23D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648-FD98-48FB-8AE3-40F94D11F16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FC16-8B4D-44CE-A480-CA0D5B23D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4A648-FD98-48FB-8AE3-40F94D11F16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2FC16-8B4D-44CE-A480-CA0D5B23D7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6C0A1D6-6A17-4B51-B1FD-BB992AADF5BF}"/>
              </a:ext>
            </a:extLst>
          </p:cNvPr>
          <p:cNvSpPr txBox="1">
            <a:spLocks/>
          </p:cNvSpPr>
          <p:nvPr/>
        </p:nvSpPr>
        <p:spPr>
          <a:xfrm>
            <a:off x="1979712" y="2753099"/>
            <a:ext cx="5184576" cy="1351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Segoe UI Light" pitchFamily="34" charset="0"/>
              </a:rPr>
              <a:t>СХЕМОТЕХНИКА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radiodetali.su/images/chips/mic_2_2_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590" y="1316298"/>
            <a:ext cx="7347909" cy="2143140"/>
          </a:xfrm>
          <a:prstGeom prst="rect">
            <a:avLst/>
          </a:prstGeom>
          <a:noFill/>
        </p:spPr>
      </p:pic>
      <p:pic>
        <p:nvPicPr>
          <p:cNvPr id="15364" name="Picture 4" descr="564ЛН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15" y="4084591"/>
            <a:ext cx="2381258" cy="2381258"/>
          </a:xfrm>
          <a:prstGeom prst="rect">
            <a:avLst/>
          </a:prstGeom>
          <a:noFill/>
        </p:spPr>
      </p:pic>
      <p:pic>
        <p:nvPicPr>
          <p:cNvPr id="15366" name="Picture 6" descr="CD4081BM, 2И 4узла Vin3-18В SO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8512" y="3429000"/>
            <a:ext cx="2420469" cy="3429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E551C1-EAAD-4C88-8B45-96B05B444874}"/>
              </a:ext>
            </a:extLst>
          </p:cNvPr>
          <p:cNvSpPr txBox="1"/>
          <p:nvPr/>
        </p:nvSpPr>
        <p:spPr>
          <a:xfrm>
            <a:off x="5436096" y="3459438"/>
            <a:ext cx="345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Электрическая схема, предназначенная для выполнения какой-либо логической операции с входными данными, называется логическим элементом.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E3BAE50-F322-4EC1-BF9F-B6A153E0687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477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Segoe UI Light" pitchFamily="34" charset="0"/>
              </a:rPr>
              <a:t>Интегральные схемы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A081035-7989-4479-A316-2CCEC77EBAF8}"/>
              </a:ext>
            </a:extLst>
          </p:cNvPr>
          <p:cNvCxnSpPr/>
          <p:nvPr/>
        </p:nvCxnSpPr>
        <p:spPr>
          <a:xfrm>
            <a:off x="0" y="847745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8569" y="1251731"/>
            <a:ext cx="38183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/>
              <a:t>И</a:t>
            </a:r>
          </a:p>
        </p:txBody>
      </p:sp>
      <p:pic>
        <p:nvPicPr>
          <p:cNvPr id="1026" name="Picture 2" descr="Логический элемент И">
            <a:extLst>
              <a:ext uri="{FF2B5EF4-FFF2-40B4-BE49-F238E27FC236}">
                <a16:creationId xmlns:a16="http://schemas.microsoft.com/office/drawing/2014/main" id="{9C790CF2-AAFA-435F-BFAE-5AC394B9CD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14" b="18057"/>
          <a:stretch/>
        </p:blipFill>
        <p:spPr bwMode="auto">
          <a:xfrm>
            <a:off x="1306534" y="1482563"/>
            <a:ext cx="1426096" cy="11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27B036-B55D-4E8D-BB0C-52A51A33A236}"/>
              </a:ext>
            </a:extLst>
          </p:cNvPr>
          <p:cNvSpPr txBox="1"/>
          <p:nvPr/>
        </p:nvSpPr>
        <p:spPr>
          <a:xfrm>
            <a:off x="446208" y="2965127"/>
            <a:ext cx="76655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/>
              <a:t>ИЛИ</a:t>
            </a:r>
          </a:p>
        </p:txBody>
      </p:sp>
      <p:pic>
        <p:nvPicPr>
          <p:cNvPr id="1028" name="Picture 4" descr="Логический элемент ИЛИ">
            <a:extLst>
              <a:ext uri="{FF2B5EF4-FFF2-40B4-BE49-F238E27FC236}">
                <a16:creationId xmlns:a16="http://schemas.microsoft.com/office/drawing/2014/main" id="{CBD7F353-2A23-4E7E-AF1D-4CCF437AE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7" b="21379"/>
          <a:stretch/>
        </p:blipFill>
        <p:spPr bwMode="auto">
          <a:xfrm>
            <a:off x="1306534" y="3158792"/>
            <a:ext cx="1426097" cy="11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773DFE-4AA2-44FB-B3E1-4B07BE534EBD}"/>
              </a:ext>
            </a:extLst>
          </p:cNvPr>
          <p:cNvSpPr txBox="1"/>
          <p:nvPr/>
        </p:nvSpPr>
        <p:spPr>
          <a:xfrm>
            <a:off x="446207" y="4460229"/>
            <a:ext cx="52770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/>
              <a:t>НЕ</a:t>
            </a:r>
          </a:p>
        </p:txBody>
      </p:sp>
      <p:pic>
        <p:nvPicPr>
          <p:cNvPr id="1030" name="Picture 6" descr="Логические элементы">
            <a:extLst>
              <a:ext uri="{FF2B5EF4-FFF2-40B4-BE49-F238E27FC236}">
                <a16:creationId xmlns:a16="http://schemas.microsoft.com/office/drawing/2014/main" id="{448981A8-5801-4088-9F8A-3E64098029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1" b="17469"/>
          <a:stretch/>
        </p:blipFill>
        <p:spPr bwMode="auto">
          <a:xfrm>
            <a:off x="1475656" y="4803691"/>
            <a:ext cx="939033" cy="115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7EB713-B603-4DDA-B94F-0A803A658E9A}"/>
              </a:ext>
            </a:extLst>
          </p:cNvPr>
          <p:cNvSpPr txBox="1"/>
          <p:nvPr/>
        </p:nvSpPr>
        <p:spPr>
          <a:xfrm>
            <a:off x="3563888" y="1239192"/>
            <a:ext cx="95731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/>
              <a:t>И - НЕ</a:t>
            </a:r>
          </a:p>
        </p:txBody>
      </p:sp>
      <p:pic>
        <p:nvPicPr>
          <p:cNvPr id="1032" name="Picture 8" descr="Логический элемент И-НЕ">
            <a:extLst>
              <a:ext uri="{FF2B5EF4-FFF2-40B4-BE49-F238E27FC236}">
                <a16:creationId xmlns:a16="http://schemas.microsoft.com/office/drawing/2014/main" id="{D5AA0C89-2EF8-41DC-80BD-06B319CA3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46"/>
          <a:stretch/>
        </p:blipFill>
        <p:spPr bwMode="auto">
          <a:xfrm>
            <a:off x="4788024" y="1403311"/>
            <a:ext cx="1352550" cy="104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3451CF-CA67-4031-816F-7F37376BDB4C}"/>
              </a:ext>
            </a:extLst>
          </p:cNvPr>
          <p:cNvSpPr txBox="1"/>
          <p:nvPr/>
        </p:nvSpPr>
        <p:spPr>
          <a:xfrm>
            <a:off x="3563888" y="2965126"/>
            <a:ext cx="134203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/>
              <a:t>ИЛИ - НЕ</a:t>
            </a:r>
          </a:p>
        </p:txBody>
      </p:sp>
      <p:pic>
        <p:nvPicPr>
          <p:cNvPr id="1034" name="Picture 10" descr="Логический элемент ИЛИ-НЕ">
            <a:extLst>
              <a:ext uri="{FF2B5EF4-FFF2-40B4-BE49-F238E27FC236}">
                <a16:creationId xmlns:a16="http://schemas.microsoft.com/office/drawing/2014/main" id="{F7B21D5E-CBA2-462E-B386-4F40AB6349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46"/>
          <a:stretch/>
        </p:blipFill>
        <p:spPr bwMode="auto">
          <a:xfrm>
            <a:off x="5127914" y="3195958"/>
            <a:ext cx="1352550" cy="104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0FEE2AD-F6EC-4B35-851B-159F5D7D713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477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Segoe UI Light" pitchFamily="34" charset="0"/>
              </a:rPr>
              <a:t>Логические элементы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3040194-1141-4D5A-ADD4-89C9A14BA208}"/>
              </a:ext>
            </a:extLst>
          </p:cNvPr>
          <p:cNvCxnSpPr/>
          <p:nvPr/>
        </p:nvCxnSpPr>
        <p:spPr>
          <a:xfrm>
            <a:off x="0" y="847745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4774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>
                <a:latin typeface="Segoe UI Light" pitchFamily="34" charset="0"/>
              </a:rPr>
              <a:t>Преобразование схемы в логическое выражение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1F0F3A-3141-46C2-8CCF-94CEC3BA2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1401" r="35825" b="68199"/>
          <a:stretch/>
        </p:blipFill>
        <p:spPr>
          <a:xfrm>
            <a:off x="517112" y="1340768"/>
            <a:ext cx="4536504" cy="18722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484455-BC4A-48D6-A226-38AA7F795C31}"/>
                  </a:ext>
                </a:extLst>
              </p:cNvPr>
              <p:cNvSpPr txBox="1"/>
              <p:nvPr/>
            </p:nvSpPr>
            <p:spPr>
              <a:xfrm>
                <a:off x="827584" y="3645024"/>
                <a:ext cx="12611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/>
                      </m:d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484455-BC4A-48D6-A226-38AA7F795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645024"/>
                <a:ext cx="1261114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EE7DDA6-4C63-4C0F-A2F1-A111018854A9}"/>
              </a:ext>
            </a:extLst>
          </p:cNvPr>
          <p:cNvSpPr txBox="1"/>
          <p:nvPr/>
        </p:nvSpPr>
        <p:spPr>
          <a:xfrm>
            <a:off x="5436096" y="1364245"/>
            <a:ext cx="345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При построении логического выражения, лучше всего пойти справа налево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ru-RU" sz="2400" dirty="0"/>
              <a:t>Затем раскрыть скобки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2AC5C7-D267-43D0-8F15-1BBB93DF92F5}"/>
                  </a:ext>
                </a:extLst>
              </p:cNvPr>
              <p:cNvSpPr txBox="1"/>
              <p:nvPr/>
            </p:nvSpPr>
            <p:spPr>
              <a:xfrm>
                <a:off x="827584" y="4138047"/>
                <a:ext cx="2175211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ru-R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/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/>
                          </m:d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2AC5C7-D267-43D0-8F15-1BBB93DF9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138047"/>
                <a:ext cx="2175211" cy="347403"/>
              </a:xfrm>
              <a:prstGeom prst="rect">
                <a:avLst/>
              </a:prstGeom>
              <a:blipFill>
                <a:blip r:embed="rId4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1F917D6-5867-4F71-84DF-57BCC0C54E60}"/>
                  </a:ext>
                </a:extLst>
              </p:cNvPr>
              <p:cNvSpPr txBox="1"/>
              <p:nvPr/>
            </p:nvSpPr>
            <p:spPr>
              <a:xfrm>
                <a:off x="862286" y="4661393"/>
                <a:ext cx="2043508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ru-R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1F917D6-5867-4F71-84DF-57BCC0C54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286" y="4661393"/>
                <a:ext cx="2043508" cy="347403"/>
              </a:xfrm>
              <a:prstGeom prst="rect">
                <a:avLst/>
              </a:prstGeom>
              <a:blipFill>
                <a:blip r:embed="rId5"/>
                <a:stretch>
                  <a:fillRect r="-3571" b="-1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86F5424-B4EA-40E6-857A-5625942CCBFB}"/>
                  </a:ext>
                </a:extLst>
              </p:cNvPr>
              <p:cNvSpPr txBox="1"/>
              <p:nvPr/>
            </p:nvSpPr>
            <p:spPr>
              <a:xfrm>
                <a:off x="862286" y="5159744"/>
                <a:ext cx="1174424" cy="3084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86F5424-B4EA-40E6-857A-5625942CC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286" y="5159744"/>
                <a:ext cx="1174424" cy="308482"/>
              </a:xfrm>
              <a:prstGeom prst="rect">
                <a:avLst/>
              </a:prstGeom>
              <a:blipFill>
                <a:blip r:embed="rId6"/>
                <a:stretch>
                  <a:fillRect l="-4145" r="-25389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997F6AC-FA6F-469E-A444-E84210397111}"/>
              </a:ext>
            </a:extLst>
          </p:cNvPr>
          <p:cNvCxnSpPr/>
          <p:nvPr/>
        </p:nvCxnSpPr>
        <p:spPr>
          <a:xfrm>
            <a:off x="0" y="847745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06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4774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>
                <a:latin typeface="Segoe UI Light" pitchFamily="34" charset="0"/>
              </a:rPr>
              <a:t>Преобразование логического выражения в схему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997F6AC-FA6F-469E-A444-E84210397111}"/>
              </a:ext>
            </a:extLst>
          </p:cNvPr>
          <p:cNvCxnSpPr/>
          <p:nvPr/>
        </p:nvCxnSpPr>
        <p:spPr>
          <a:xfrm>
            <a:off x="0" y="847745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274D83-6E3C-4925-9917-48705395AF1A}"/>
                  </a:ext>
                </a:extLst>
              </p:cNvPr>
              <p:cNvSpPr txBox="1"/>
              <p:nvPr/>
            </p:nvSpPr>
            <p:spPr>
              <a:xfrm>
                <a:off x="611560" y="1364138"/>
                <a:ext cx="16625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274D83-6E3C-4925-9917-48705395A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364138"/>
                <a:ext cx="1662506" cy="307777"/>
              </a:xfrm>
              <a:prstGeom prst="rect">
                <a:avLst/>
              </a:prstGeom>
              <a:blipFill>
                <a:blip r:embed="rId2"/>
                <a:stretch>
                  <a:fillRect l="-2930" t="-2000" r="-2930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304248A-BAB1-41E5-8CB6-D2BCC1C1B1ED}"/>
              </a:ext>
            </a:extLst>
          </p:cNvPr>
          <p:cNvSpPr txBox="1"/>
          <p:nvPr/>
        </p:nvSpPr>
        <p:spPr>
          <a:xfrm>
            <a:off x="5220072" y="1196752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Строим слева направо</a:t>
            </a:r>
          </a:p>
          <a:p>
            <a:r>
              <a:rPr lang="ru-RU" sz="2400" dirty="0"/>
              <a:t>Сначала укажем все переменные</a:t>
            </a:r>
            <a:endParaRPr lang="en-US" sz="2400" dirty="0"/>
          </a:p>
          <a:p>
            <a:r>
              <a:rPr lang="ru-RU" sz="2400" dirty="0"/>
              <a:t>Затем выполняем операции, в порядке их значимости.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DDEF88-C002-4AA7-9BC9-6EFC7D19C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13" y="1796916"/>
            <a:ext cx="1219200" cy="18764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C10174-C0E8-45D7-8911-F5335D0AA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035951"/>
            <a:ext cx="1600200" cy="20097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C78092-F4DA-4B3D-9AF7-EBFA8BAD6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4035951"/>
            <a:ext cx="1676400" cy="2286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366E9E-B7F3-4600-9DE0-F47C6AA3EB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7761" y="4107388"/>
            <a:ext cx="33813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97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4774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>
                <a:latin typeface="Segoe UI Light" pitchFamily="34" charset="0"/>
              </a:rPr>
              <a:t>Задачи для самостоятельного решения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997F6AC-FA6F-469E-A444-E84210397111}"/>
              </a:ext>
            </a:extLst>
          </p:cNvPr>
          <p:cNvCxnSpPr/>
          <p:nvPr/>
        </p:nvCxnSpPr>
        <p:spPr>
          <a:xfrm>
            <a:off x="0" y="847745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A1712E-D8D2-48C0-8B31-A9388F6F1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61" t="50869" r="53150" b="40400"/>
          <a:stretch/>
        </p:blipFill>
        <p:spPr>
          <a:xfrm>
            <a:off x="2069857" y="1482281"/>
            <a:ext cx="5004285" cy="15370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26FB7F-EB65-4E87-872A-650EAA6155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31800" r="38188" b="55600"/>
          <a:stretch/>
        </p:blipFill>
        <p:spPr>
          <a:xfrm>
            <a:off x="2432505" y="3689021"/>
            <a:ext cx="4278990" cy="256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09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4774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>
                <a:latin typeface="Segoe UI Light" pitchFamily="34" charset="0"/>
              </a:rPr>
              <a:t>Задачи для самостоятельного решения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997F6AC-FA6F-469E-A444-E84210397111}"/>
              </a:ext>
            </a:extLst>
          </p:cNvPr>
          <p:cNvCxnSpPr/>
          <p:nvPr/>
        </p:nvCxnSpPr>
        <p:spPr>
          <a:xfrm>
            <a:off x="0" y="847745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3316C7-AE92-46B0-AEF9-079EA7CE3A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87" t="35019" r="38975" b="61216"/>
          <a:stretch/>
        </p:blipFill>
        <p:spPr>
          <a:xfrm>
            <a:off x="2042417" y="2163281"/>
            <a:ext cx="5059163" cy="6480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83421A-334B-44B2-91ED-7AFDC05AE8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87" t="39622" r="38975" b="57000"/>
          <a:stretch/>
        </p:blipFill>
        <p:spPr>
          <a:xfrm>
            <a:off x="2042418" y="4063377"/>
            <a:ext cx="5059163" cy="58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207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99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Преобразование схемы в логическое выражение</vt:lpstr>
      <vt:lpstr>Преобразование логического выражения в схему</vt:lpstr>
      <vt:lpstr>Задачи для самостоятельного решения</vt:lpstr>
      <vt:lpstr>Задачи для самостоятельного решения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СХЕМОТЕХНИКА</dc:title>
  <dc:creator>lex</dc:creator>
  <cp:lastModifiedBy>Сашка</cp:lastModifiedBy>
  <cp:revision>8</cp:revision>
  <dcterms:created xsi:type="dcterms:W3CDTF">2018-03-16T03:21:09Z</dcterms:created>
  <dcterms:modified xsi:type="dcterms:W3CDTF">2020-10-12T15:59:50Z</dcterms:modified>
</cp:coreProperties>
</file>