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notesMasterIdLst>
    <p:notesMasterId r:id="rId14"/>
  </p:notesMasterIdLst>
  <p:sldIdLst>
    <p:sldId id="267" r:id="rId5"/>
    <p:sldId id="271" r:id="rId6"/>
    <p:sldId id="272" r:id="rId7"/>
    <p:sldId id="283" r:id="rId8"/>
    <p:sldId id="269" r:id="rId9"/>
    <p:sldId id="268" r:id="rId10"/>
    <p:sldId id="275" r:id="rId11"/>
    <p:sldId id="276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B03B2-22DE-41C6-A9F9-8F39DB421163}" type="doc">
      <dgm:prSet loTypeId="urn:microsoft.com/office/officeart/2005/8/layout/chevron2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291C657-08C3-40A5-8FD5-244E2C35F00F}">
      <dgm:prSet phldrT="[Текст]"/>
      <dgm:spPr/>
      <dgm:t>
        <a:bodyPr/>
        <a:lstStyle/>
        <a:p>
          <a:r>
            <a:rPr lang="ru-RU" dirty="0"/>
            <a:t>первое</a:t>
          </a:r>
        </a:p>
      </dgm:t>
    </dgm:pt>
    <dgm:pt modelId="{CF640066-A79B-4594-80C2-BAE7F9164FB1}" type="parTrans" cxnId="{9D8A71B4-17EC-4851-94F7-F83BEE512635}">
      <dgm:prSet/>
      <dgm:spPr/>
      <dgm:t>
        <a:bodyPr/>
        <a:lstStyle/>
        <a:p>
          <a:endParaRPr lang="ru-RU"/>
        </a:p>
      </dgm:t>
    </dgm:pt>
    <dgm:pt modelId="{059AE7A0-A431-4C49-8A02-26978E2C9D1B}" type="sibTrans" cxnId="{9D8A71B4-17EC-4851-94F7-F83BEE512635}">
      <dgm:prSet/>
      <dgm:spPr/>
      <dgm:t>
        <a:bodyPr/>
        <a:lstStyle/>
        <a:p>
          <a:endParaRPr lang="ru-RU"/>
        </a:p>
      </dgm:t>
    </dgm:pt>
    <dgm:pt modelId="{DDA95A11-CD56-43BA-93A8-2D65670E3A56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2">
                  <a:lumMod val="25000"/>
                </a:schemeClr>
              </a:solidFill>
            </a:rPr>
            <a:t>между компьютером и объектом управления должна быть обеспечена прямая и обратная связь</a:t>
          </a:r>
        </a:p>
      </dgm:t>
    </dgm:pt>
    <dgm:pt modelId="{34ECB9BC-F60A-4ED1-8D6A-F2037EB2D6D5}" type="parTrans" cxnId="{4AFA9CA0-F939-480C-83BE-06DF7C98422D}">
      <dgm:prSet/>
      <dgm:spPr/>
      <dgm:t>
        <a:bodyPr/>
        <a:lstStyle/>
        <a:p>
          <a:endParaRPr lang="ru-RU"/>
        </a:p>
      </dgm:t>
    </dgm:pt>
    <dgm:pt modelId="{7A049D70-68CB-463E-854B-E039D3EA739B}" type="sibTrans" cxnId="{4AFA9CA0-F939-480C-83BE-06DF7C98422D}">
      <dgm:prSet/>
      <dgm:spPr/>
      <dgm:t>
        <a:bodyPr/>
        <a:lstStyle/>
        <a:p>
          <a:endParaRPr lang="ru-RU"/>
        </a:p>
      </dgm:t>
    </dgm:pt>
    <dgm:pt modelId="{6B66DA50-69DF-4518-AD28-5FD7BCC77B3E}">
      <dgm:prSet phldrT="[Текст]"/>
      <dgm:spPr/>
      <dgm:t>
        <a:bodyPr/>
        <a:lstStyle/>
        <a:p>
          <a:r>
            <a:rPr lang="ru-RU" dirty="0"/>
            <a:t>второе</a:t>
          </a:r>
        </a:p>
      </dgm:t>
    </dgm:pt>
    <dgm:pt modelId="{70FF4F4D-1D29-4F21-9619-969631C70381}" type="parTrans" cxnId="{B9946706-0B13-44C1-AF3E-1235D5D2DEA9}">
      <dgm:prSet/>
      <dgm:spPr/>
      <dgm:t>
        <a:bodyPr/>
        <a:lstStyle/>
        <a:p>
          <a:endParaRPr lang="ru-RU"/>
        </a:p>
      </dgm:t>
    </dgm:pt>
    <dgm:pt modelId="{C639E09E-3EB7-4796-B66F-B245491F8BE2}" type="sibTrans" cxnId="{B9946706-0B13-44C1-AF3E-1235D5D2DEA9}">
      <dgm:prSet/>
      <dgm:spPr/>
      <dgm:t>
        <a:bodyPr/>
        <a:lstStyle/>
        <a:p>
          <a:endParaRPr lang="ru-RU"/>
        </a:p>
      </dgm:t>
    </dgm:pt>
    <dgm:pt modelId="{3D8F15E4-98B7-4C58-89BC-DEFBA23964E5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2">
                  <a:lumMod val="25000"/>
                </a:schemeClr>
              </a:solidFill>
            </a:rPr>
            <a:t>в память компьютера должна быть заложена программа управления (алгоритм, записанный на языке программирования)</a:t>
          </a:r>
        </a:p>
      </dgm:t>
    </dgm:pt>
    <dgm:pt modelId="{03F41EFE-81CA-4FF3-BF9A-FEB0CB721AF4}" type="parTrans" cxnId="{AA7F41B5-9242-4A8E-8303-26531AD405DB}">
      <dgm:prSet/>
      <dgm:spPr/>
      <dgm:t>
        <a:bodyPr/>
        <a:lstStyle/>
        <a:p>
          <a:endParaRPr lang="ru-RU"/>
        </a:p>
      </dgm:t>
    </dgm:pt>
    <dgm:pt modelId="{7BD1CC80-4DE9-46B6-9657-3C25EC17E4D2}" type="sibTrans" cxnId="{AA7F41B5-9242-4A8E-8303-26531AD405DB}">
      <dgm:prSet/>
      <dgm:spPr/>
      <dgm:t>
        <a:bodyPr/>
        <a:lstStyle/>
        <a:p>
          <a:endParaRPr lang="ru-RU"/>
        </a:p>
      </dgm:t>
    </dgm:pt>
    <dgm:pt modelId="{BE3CE715-E59C-47CB-B396-A250BD6776FD}" type="pres">
      <dgm:prSet presAssocID="{221B03B2-22DE-41C6-A9F9-8F39DB421163}" presName="linearFlow" presStyleCnt="0">
        <dgm:presLayoutVars>
          <dgm:dir/>
          <dgm:animLvl val="lvl"/>
          <dgm:resizeHandles val="exact"/>
        </dgm:presLayoutVars>
      </dgm:prSet>
      <dgm:spPr/>
    </dgm:pt>
    <dgm:pt modelId="{00A787AA-A3DF-4922-826E-4B203570911D}" type="pres">
      <dgm:prSet presAssocID="{E291C657-08C3-40A5-8FD5-244E2C35F00F}" presName="composite" presStyleCnt="0"/>
      <dgm:spPr/>
    </dgm:pt>
    <dgm:pt modelId="{4BAF8FD7-5DE9-4A48-B3C6-043E5D5F56C8}" type="pres">
      <dgm:prSet presAssocID="{E291C657-08C3-40A5-8FD5-244E2C35F00F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3D54AB2B-ECA8-4AB3-B815-35FABE36033E}" type="pres">
      <dgm:prSet presAssocID="{E291C657-08C3-40A5-8FD5-244E2C35F00F}" presName="descendantText" presStyleLbl="alignAcc1" presStyleIdx="0" presStyleCnt="2" custLinFactNeighborX="4405" custLinFactNeighborY="23524">
        <dgm:presLayoutVars>
          <dgm:bulletEnabled val="1"/>
        </dgm:presLayoutVars>
      </dgm:prSet>
      <dgm:spPr/>
    </dgm:pt>
    <dgm:pt modelId="{0CCC6747-4BA8-4EA2-9288-432EC8496A04}" type="pres">
      <dgm:prSet presAssocID="{059AE7A0-A431-4C49-8A02-26978E2C9D1B}" presName="sp" presStyleCnt="0"/>
      <dgm:spPr/>
    </dgm:pt>
    <dgm:pt modelId="{EE67CDAF-2E72-4029-A1B6-6D123F773242}" type="pres">
      <dgm:prSet presAssocID="{6B66DA50-69DF-4518-AD28-5FD7BCC77B3E}" presName="composite" presStyleCnt="0"/>
      <dgm:spPr/>
    </dgm:pt>
    <dgm:pt modelId="{DF428249-182E-4C38-A9ED-0DF3D25E3AC3}" type="pres">
      <dgm:prSet presAssocID="{6B66DA50-69DF-4518-AD28-5FD7BCC77B3E}" presName="parentText" presStyleLbl="alignNode1" presStyleIdx="1" presStyleCnt="2" custScaleY="117891">
        <dgm:presLayoutVars>
          <dgm:chMax val="1"/>
          <dgm:bulletEnabled val="1"/>
        </dgm:presLayoutVars>
      </dgm:prSet>
      <dgm:spPr/>
    </dgm:pt>
    <dgm:pt modelId="{E176F7B2-C600-44AB-8710-18EE97F4900E}" type="pres">
      <dgm:prSet presAssocID="{6B66DA50-69DF-4518-AD28-5FD7BCC77B3E}" presName="descendantText" presStyleLbl="alignAcc1" presStyleIdx="1" presStyleCnt="2" custScaleY="135832">
        <dgm:presLayoutVars>
          <dgm:bulletEnabled val="1"/>
        </dgm:presLayoutVars>
      </dgm:prSet>
      <dgm:spPr/>
    </dgm:pt>
  </dgm:ptLst>
  <dgm:cxnLst>
    <dgm:cxn modelId="{B9946706-0B13-44C1-AF3E-1235D5D2DEA9}" srcId="{221B03B2-22DE-41C6-A9F9-8F39DB421163}" destId="{6B66DA50-69DF-4518-AD28-5FD7BCC77B3E}" srcOrd="1" destOrd="0" parTransId="{70FF4F4D-1D29-4F21-9619-969631C70381}" sibTransId="{C639E09E-3EB7-4796-B66F-B245491F8BE2}"/>
    <dgm:cxn modelId="{43465311-7FA6-420D-A56B-836B77B242EA}" type="presOf" srcId="{E291C657-08C3-40A5-8FD5-244E2C35F00F}" destId="{4BAF8FD7-5DE9-4A48-B3C6-043E5D5F56C8}" srcOrd="0" destOrd="0" presId="urn:microsoft.com/office/officeart/2005/8/layout/chevron2"/>
    <dgm:cxn modelId="{8C11FF41-AE8C-4BCA-BB01-292D4FE2978E}" type="presOf" srcId="{DDA95A11-CD56-43BA-93A8-2D65670E3A56}" destId="{3D54AB2B-ECA8-4AB3-B815-35FABE36033E}" srcOrd="0" destOrd="0" presId="urn:microsoft.com/office/officeart/2005/8/layout/chevron2"/>
    <dgm:cxn modelId="{D309C956-1152-4049-B94C-3F0386E43BBA}" type="presOf" srcId="{3D8F15E4-98B7-4C58-89BC-DEFBA23964E5}" destId="{E176F7B2-C600-44AB-8710-18EE97F4900E}" srcOrd="0" destOrd="0" presId="urn:microsoft.com/office/officeart/2005/8/layout/chevron2"/>
    <dgm:cxn modelId="{A991E57F-B203-426E-AE85-2D3A92C83871}" type="presOf" srcId="{6B66DA50-69DF-4518-AD28-5FD7BCC77B3E}" destId="{DF428249-182E-4C38-A9ED-0DF3D25E3AC3}" srcOrd="0" destOrd="0" presId="urn:microsoft.com/office/officeart/2005/8/layout/chevron2"/>
    <dgm:cxn modelId="{4AFA9CA0-F939-480C-83BE-06DF7C98422D}" srcId="{E291C657-08C3-40A5-8FD5-244E2C35F00F}" destId="{DDA95A11-CD56-43BA-93A8-2D65670E3A56}" srcOrd="0" destOrd="0" parTransId="{34ECB9BC-F60A-4ED1-8D6A-F2037EB2D6D5}" sibTransId="{7A049D70-68CB-463E-854B-E039D3EA739B}"/>
    <dgm:cxn modelId="{15576EA4-D059-43E5-9C8F-C80BEDE13E4E}" type="presOf" srcId="{221B03B2-22DE-41C6-A9F9-8F39DB421163}" destId="{BE3CE715-E59C-47CB-B396-A250BD6776FD}" srcOrd="0" destOrd="0" presId="urn:microsoft.com/office/officeart/2005/8/layout/chevron2"/>
    <dgm:cxn modelId="{9D8A71B4-17EC-4851-94F7-F83BEE512635}" srcId="{221B03B2-22DE-41C6-A9F9-8F39DB421163}" destId="{E291C657-08C3-40A5-8FD5-244E2C35F00F}" srcOrd="0" destOrd="0" parTransId="{CF640066-A79B-4594-80C2-BAE7F9164FB1}" sibTransId="{059AE7A0-A431-4C49-8A02-26978E2C9D1B}"/>
    <dgm:cxn modelId="{AA7F41B5-9242-4A8E-8303-26531AD405DB}" srcId="{6B66DA50-69DF-4518-AD28-5FD7BCC77B3E}" destId="{3D8F15E4-98B7-4C58-89BC-DEFBA23964E5}" srcOrd="0" destOrd="0" parTransId="{03F41EFE-81CA-4FF3-BF9A-FEB0CB721AF4}" sibTransId="{7BD1CC80-4DE9-46B6-9657-3C25EC17E4D2}"/>
    <dgm:cxn modelId="{2A73429F-4A1A-4A00-9B8E-84DC3D248BE8}" type="presParOf" srcId="{BE3CE715-E59C-47CB-B396-A250BD6776FD}" destId="{00A787AA-A3DF-4922-826E-4B203570911D}" srcOrd="0" destOrd="0" presId="urn:microsoft.com/office/officeart/2005/8/layout/chevron2"/>
    <dgm:cxn modelId="{AA6E656E-F1E4-4D3B-96E0-06F4CC83E0C8}" type="presParOf" srcId="{00A787AA-A3DF-4922-826E-4B203570911D}" destId="{4BAF8FD7-5DE9-4A48-B3C6-043E5D5F56C8}" srcOrd="0" destOrd="0" presId="urn:microsoft.com/office/officeart/2005/8/layout/chevron2"/>
    <dgm:cxn modelId="{C1606EE3-C55D-4B34-8459-38F8858BE483}" type="presParOf" srcId="{00A787AA-A3DF-4922-826E-4B203570911D}" destId="{3D54AB2B-ECA8-4AB3-B815-35FABE36033E}" srcOrd="1" destOrd="0" presId="urn:microsoft.com/office/officeart/2005/8/layout/chevron2"/>
    <dgm:cxn modelId="{26C2795E-2625-4772-ADF0-A2D2C00C5B59}" type="presParOf" srcId="{BE3CE715-E59C-47CB-B396-A250BD6776FD}" destId="{0CCC6747-4BA8-4EA2-9288-432EC8496A04}" srcOrd="1" destOrd="0" presId="urn:microsoft.com/office/officeart/2005/8/layout/chevron2"/>
    <dgm:cxn modelId="{A695CE16-C8C7-4ED8-8635-2E2D5DD42199}" type="presParOf" srcId="{BE3CE715-E59C-47CB-B396-A250BD6776FD}" destId="{EE67CDAF-2E72-4029-A1B6-6D123F773242}" srcOrd="2" destOrd="0" presId="urn:microsoft.com/office/officeart/2005/8/layout/chevron2"/>
    <dgm:cxn modelId="{8ABB3745-8350-474B-9849-E4C8A445E138}" type="presParOf" srcId="{EE67CDAF-2E72-4029-A1B6-6D123F773242}" destId="{DF428249-182E-4C38-A9ED-0DF3D25E3AC3}" srcOrd="0" destOrd="0" presId="urn:microsoft.com/office/officeart/2005/8/layout/chevron2"/>
    <dgm:cxn modelId="{BFCCE902-E487-4F8D-BD8B-72A1B7F79409}" type="presParOf" srcId="{EE67CDAF-2E72-4029-A1B6-6D123F773242}" destId="{E176F7B2-C600-44AB-8710-18EE97F490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F8FD7-5DE9-4A48-B3C6-043E5D5F56C8}">
      <dsp:nvSpPr>
        <dsp:cNvPr id="0" name=""/>
        <dsp:cNvSpPr/>
      </dsp:nvSpPr>
      <dsp:spPr>
        <a:xfrm rot="5400000">
          <a:off x="-279034" y="282630"/>
          <a:ext cx="1860232" cy="130216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первое</a:t>
          </a:r>
        </a:p>
      </dsp:txBody>
      <dsp:txXfrm rot="-5400000">
        <a:off x="1" y="654676"/>
        <a:ext cx="1302162" cy="558070"/>
      </dsp:txXfrm>
    </dsp:sp>
    <dsp:sp modelId="{3D54AB2B-ECA8-4AB3-B815-35FABE36033E}">
      <dsp:nvSpPr>
        <dsp:cNvPr id="0" name=""/>
        <dsp:cNvSpPr/>
      </dsp:nvSpPr>
      <dsp:spPr>
        <a:xfrm rot="5400000">
          <a:off x="3898480" y="-2308282"/>
          <a:ext cx="1209151" cy="64017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chemeClr val="bg2">
                  <a:lumMod val="25000"/>
                </a:schemeClr>
              </a:solidFill>
            </a:rPr>
            <a:t>между компьютером и объектом управления должна быть обеспечена прямая и обратная связь</a:t>
          </a:r>
        </a:p>
      </dsp:txBody>
      <dsp:txXfrm rot="-5400000">
        <a:off x="1302162" y="347062"/>
        <a:ext cx="6342761" cy="1091099"/>
      </dsp:txXfrm>
    </dsp:sp>
    <dsp:sp modelId="{DF428249-182E-4C38-A9ED-0DF3D25E3AC3}">
      <dsp:nvSpPr>
        <dsp:cNvPr id="0" name=""/>
        <dsp:cNvSpPr/>
      </dsp:nvSpPr>
      <dsp:spPr>
        <a:xfrm rot="5400000">
          <a:off x="-445441" y="2100800"/>
          <a:ext cx="2193046" cy="1302162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второе</a:t>
          </a:r>
        </a:p>
      </dsp:txBody>
      <dsp:txXfrm rot="-5400000">
        <a:off x="1" y="2306439"/>
        <a:ext cx="1302162" cy="890884"/>
      </dsp:txXfrm>
    </dsp:sp>
    <dsp:sp modelId="{E176F7B2-C600-44AB-8710-18EE97F4900E}">
      <dsp:nvSpPr>
        <dsp:cNvPr id="0" name=""/>
        <dsp:cNvSpPr/>
      </dsp:nvSpPr>
      <dsp:spPr>
        <a:xfrm rot="5400000">
          <a:off x="3681849" y="-774552"/>
          <a:ext cx="1642414" cy="64017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chemeClr val="bg2">
                  <a:lumMod val="25000"/>
                </a:schemeClr>
              </a:solidFill>
            </a:rPr>
            <a:t>в память компьютера должна быть заложена программа управления (алгоритм, записанный на языке программирования)</a:t>
          </a:r>
        </a:p>
      </dsp:txBody>
      <dsp:txXfrm rot="-5400000">
        <a:off x="1302163" y="1685310"/>
        <a:ext cx="6321611" cy="1482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51D33-51EA-4B49-B653-837CC5755B6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D7645-D87E-4207-915A-A9E758AEA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8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D7645-D87E-4207-915A-A9E758AEA1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9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1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5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37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60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1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9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8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50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5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53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15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12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02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59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37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60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12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98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8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5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43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55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15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12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02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59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37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60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12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98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60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50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555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15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12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0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3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8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1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9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8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8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8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857324" y="1214422"/>
            <a:ext cx="728667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ru-RU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57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all" spc="0" normalizeH="0" baseline="0" noProof="0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Управление и кибернетика.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all" spc="0" normalizeH="0" baseline="0" noProof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all" spc="0" normalizeH="0" baseline="0" noProof="0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 Управление с обратной связью.</a:t>
            </a:r>
          </a:p>
        </p:txBody>
      </p:sp>
      <p:sp>
        <p:nvSpPr>
          <p:cNvPr id="2" name="TextBox 1"/>
          <p:cNvSpPr txBox="1"/>
          <p:nvPr/>
        </p:nvSpPr>
        <p:spPr>
          <a:xfrm rot="422746">
            <a:off x="6506329" y="3959174"/>
            <a:ext cx="1730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8 класс</a:t>
            </a:r>
          </a:p>
        </p:txBody>
      </p:sp>
    </p:spTree>
    <p:extLst>
      <p:ext uri="{BB962C8B-B14F-4D97-AF65-F5344CB8AC3E}">
        <p14:creationId xmlns:p14="http://schemas.microsoft.com/office/powerpoint/2010/main" val="38953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7_vinn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0" y="11949"/>
            <a:ext cx="2711450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34780" y="1759079"/>
            <a:ext cx="5785999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 1948 году американский математик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Норберт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Винер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опубликовал свою книгу "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Кибернетика, или Управление и связь в животном и машине".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Эта книга провозгласила рождение новой науки –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кибернетики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предметом изучения которой стали управление, связь и обработка информации в технике, живых организмах и человеческом обществе.</a:t>
            </a:r>
          </a:p>
        </p:txBody>
      </p:sp>
      <p:pic>
        <p:nvPicPr>
          <p:cNvPr id="3081" name="Picture 9" descr="wiene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72" y="3825935"/>
            <a:ext cx="1588307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5729" y="0"/>
            <a:ext cx="46506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400" b="1" kern="0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Возникновение </a:t>
            </a:r>
          </a:p>
          <a:p>
            <a:pPr lvl="0" algn="ctr">
              <a:defRPr/>
            </a:pPr>
            <a:r>
              <a:rPr lang="ru-RU" sz="4400" b="1" kern="0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кибернетики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6942" y="4653136"/>
            <a:ext cx="6213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 случайно время появления этого научного направления совпало с созданием первых ЭВМ.  Н. Винер предвидел, что использование ЭВМ для управления станет одним из важнейших их приложений.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303731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9528" y="260648"/>
            <a:ext cx="65293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400" b="1" kern="0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Что такое управление?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7486" y="1412776"/>
            <a:ext cx="802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это целенаправленное воздействие одних объектов, которые являются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управляющими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на другие объекты –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управляемые.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 точки зрения кибернетики все варианты управляющих воздействий рассматривают как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управляющую информацию, передаваемую в форме команд.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Последовательность команд по управлению объектом, выполнение которой приводит к достижению цели,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называется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алгоритмом управления.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Объект управления называется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исполнителем алгоритма.</a:t>
            </a:r>
          </a:p>
        </p:txBody>
      </p:sp>
      <p:pic>
        <p:nvPicPr>
          <p:cNvPr id="3079" name="Picture 7" descr="C:\Users\User\Desktop\s1.ziareromania.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0" y="4515574"/>
            <a:ext cx="2556000" cy="21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novostivl.ru/files/upimg/TSirk-sobaki-na-say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8116" r="3916" b="13906"/>
          <a:stretch/>
        </p:blipFill>
        <p:spPr bwMode="auto">
          <a:xfrm>
            <a:off x="3203848" y="4523465"/>
            <a:ext cx="3096000" cy="19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www.metronews.ru/novosti/voditeljam-moskvy-razreshili-povorachivat-na-krasnyj/Tpomfr---XNfISCGbFWlAg/RIAN_01292369.LR.ru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9" t="4404" r="13180" b="17785"/>
          <a:stretch/>
        </p:blipFill>
        <p:spPr bwMode="auto">
          <a:xfrm>
            <a:off x="6516216" y="4504471"/>
            <a:ext cx="1944000" cy="188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89790" y="375715"/>
            <a:ext cx="72651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400" b="1" kern="0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Виды систем управления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6" y="1700808"/>
            <a:ext cx="7643475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8721" y="2840689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Система управления без обратной связи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2" y="3429000"/>
            <a:ext cx="764324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8721" y="5125834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Система управления с обратной связью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8725" y="5589240"/>
            <a:ext cx="79672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Обратная связь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это процесс передачи информации о состоянии объекта управления управляющему объекту.</a:t>
            </a:r>
          </a:p>
        </p:txBody>
      </p:sp>
    </p:spTree>
    <p:extLst>
      <p:ext uri="{BB962C8B-B14F-4D97-AF65-F5344CB8AC3E}">
        <p14:creationId xmlns:p14="http://schemas.microsoft.com/office/powerpoint/2010/main" val="31330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00807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 варианте управления без обратной связи алгоритм представляет 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собой только однозначную (линейную) последовательность команд (система «светофор – автомобили»).</a:t>
            </a:r>
          </a:p>
        </p:txBody>
      </p:sp>
      <p:pic>
        <p:nvPicPr>
          <p:cNvPr id="4101" name="Picture 5" descr="http://pravdaurfo.ru/sites/default/files/15_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r="4213"/>
          <a:stretch/>
        </p:blipFill>
        <p:spPr bwMode="auto">
          <a:xfrm>
            <a:off x="683568" y="2545601"/>
            <a:ext cx="1548000" cy="13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www.student43.ru/pictures/news9/22102013-0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3" t="4023" r="12994" b="8188"/>
          <a:stretch/>
        </p:blipFill>
        <p:spPr bwMode="auto">
          <a:xfrm>
            <a:off x="7773275" y="1786334"/>
            <a:ext cx="792000" cy="114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347908" y="2584949"/>
            <a:ext cx="6217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При наличии обратной связи и "интеллектуального" управляющего объекта алгоритмы управления имеют сложную структуру, содержащую альтернативные команды (ветвления) и повторяющиеся команды (</a:t>
            </a:r>
            <a:r>
              <a:rPr lang="ru-RU" dirty="0"/>
              <a:t>циклы)</a:t>
            </a:r>
          </a:p>
        </p:txBody>
      </p:sp>
      <p:pic>
        <p:nvPicPr>
          <p:cNvPr id="4105" name="Picture 9" descr="http://mtdata.ru/u22/photo4A31/20875303992-0/original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75" y="4385435"/>
            <a:ext cx="1440000" cy="135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00191" y="3752744"/>
            <a:ext cx="79928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Прямая связь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– завел часы и смотришь сколько времени.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Обратная связь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- сверяешь с сигналом точного времени по радио и подводишь, если они отстают.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Алгоритм: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1. Посмотреть, который час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2. Услышать сигнал точного времени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3. Сравнить время на часах и по радио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4. Если есть расхождение, то поворачивая ручку установки минутной 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стрелки, установить соответствие часов сигналу точного времени.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5. Повторить начиная с п. 1.</a:t>
            </a:r>
          </a:p>
        </p:txBody>
      </p:sp>
    </p:spTree>
    <p:extLst>
      <p:ext uri="{BB962C8B-B14F-4D97-AF65-F5344CB8AC3E}">
        <p14:creationId xmlns:p14="http://schemas.microsoft.com/office/powerpoint/2010/main" val="25134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260648"/>
            <a:ext cx="7811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400" b="1" kern="0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Классы систем управления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7994" y="1628800"/>
            <a:ext cx="7904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В зависимости от степени участия человека в процессе управления системы управления делятся на: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2298" y="2564904"/>
            <a:ext cx="79208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 неавтоматические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человек сам оценивает состояние объекта управления и на основе этой оценки воздействует на него (дирижер управляет оркестром, учитель управляет классом в процессе обучения)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автоматические системы управления -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процессы, связанные с 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получением информации о состоянии управляемого объекта, обработкой этой информации, формированием управляющих сигналов и пр., осуществляются автоматически без участия человека (спутники, опасные для человека производства)</a:t>
            </a:r>
          </a:p>
          <a:p>
            <a:pPr>
              <a:buFont typeface="Wingdings" pitchFamily="2" charset="2"/>
              <a:buChar char="q"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 автоматизированные системы управления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(АСУ) - сбор и обработка информации, необходимой для выработки управляющих  воздействий, осуществляется автоматически, при помощи аппаратуры и компьютерной  техники, а решение по управлению принимает человек.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2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500" b="1" kern="0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СИСТЕМЫ С ПРОГРАММНЫМ </a:t>
            </a:r>
            <a:r>
              <a:rPr lang="ru-RU" sz="3500" b="1" kern="0" cap="all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упрАВЛЕНИЕМ</a:t>
            </a:r>
            <a:r>
              <a:rPr lang="ru-RU" sz="3600" b="1" kern="0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–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00807"/>
            <a:ext cx="7344000" cy="459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" y="69269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системы, в которых роль управляющего объекта  выполняет компьютер. </a:t>
            </a: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Они называются автоматическими системами с программным управлением.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128" y="1777100"/>
            <a:ext cx="1800000" cy="98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94" y="2818689"/>
            <a:ext cx="1800000" cy="11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84" y="3996514"/>
            <a:ext cx="1800000" cy="117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95" y="4949200"/>
            <a:ext cx="1512000" cy="131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3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0" y="116632"/>
            <a:ext cx="9360024" cy="19442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Совокупность</a:t>
            </a:r>
            <a:r>
              <a:rPr lang="ru-RU" sz="27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информационных потоков, средств обработки, передачи и хранения данных, а также сотрудников управленческого аппарата, </a:t>
            </a:r>
            <a:br>
              <a:rPr lang="ru-RU" sz="2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выполняющих операции по переработке данных, составляет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информационную систему управления объектом</a:t>
            </a:r>
            <a:r>
              <a:rPr lang="ru-RU" sz="2200" b="1" i="1" dirty="0">
                <a:latin typeface="+mn-lt"/>
              </a:rPr>
              <a:t>.</a:t>
            </a:r>
            <a:br>
              <a:rPr lang="ru-RU" sz="2000" b="1" i="1" dirty="0">
                <a:latin typeface="+mn-lt"/>
              </a:rPr>
            </a:br>
            <a:r>
              <a:rPr lang="ru-RU" sz="2000" dirty="0"/>
              <a:t>                   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                        </a:t>
            </a:r>
            <a:r>
              <a:rPr lang="ru-RU" sz="2200" b="1" i="1" dirty="0"/>
              <a:t>Для функционирования информационной системы :</a:t>
            </a:r>
          </a:p>
        </p:txBody>
      </p:sp>
      <p:graphicFrame>
        <p:nvGraphicFramePr>
          <p:cNvPr id="9" name="Содержимое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044291"/>
              </p:ext>
            </p:extLst>
          </p:nvPr>
        </p:nvGraphicFramePr>
        <p:xfrm>
          <a:off x="755576" y="2636912"/>
          <a:ext cx="7703950" cy="38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7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84782"/>
            <a:ext cx="79208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1. Проанализируйте систему «учитель—класс» как систему управления. Кто здесь управляющий объект, кто — объект управления? Какие действуют механизмы прямой и обратной связи?</a:t>
            </a:r>
            <a:b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2. Придумайте ситуации на уроке, когда учитель использует ветвление или цикл, принимая управляющие решения.</a:t>
            </a:r>
            <a:b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3. Назовите систему, в которой учитель является объектом управления. Проанализируйте ее.</a:t>
            </a:r>
            <a:b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4. Опишите систему обучения, в которой роль учителя выполняет компьютер. Какие механизмы прямой и обратной связи действуют в такой системе? В чем преимущества и в чем недостатки компьютерного обучения по сравнению с традиционным?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8119" y="260648"/>
            <a:ext cx="2518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400" b="1" kern="0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301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640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Wingdings</vt:lpstr>
      <vt:lpstr>3_Тема Office</vt:lpstr>
      <vt:lpstr>Специальное оформление</vt:lpstr>
      <vt:lpstr>1_Специальное оформление</vt:lpstr>
      <vt:lpstr>2_Специальное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Совокупность информационных потоков, средств обработки, передачи и хранения данных, а также сотрудников управленческого аппарата,  выполняющих операции по переработке данных, составляет информационную систему управления объектом.                                              Для функционирования информационной системы 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pls</dc:creator>
  <cp:lastModifiedBy>Сашка</cp:lastModifiedBy>
  <cp:revision>43</cp:revision>
  <dcterms:created xsi:type="dcterms:W3CDTF">2016-12-10T10:34:59Z</dcterms:created>
  <dcterms:modified xsi:type="dcterms:W3CDTF">2020-04-15T03:31:41Z</dcterms:modified>
</cp:coreProperties>
</file>